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Lst>
  <p:sldSz cx="43891200" cy="32918400"/>
  <p:notesSz cx="7004050" cy="9290050"/>
  <p:defaultText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guide id="3" orient="horz" pos="288" userDrawn="1">
          <p15:clr>
            <a:srgbClr val="A4A3A4"/>
          </p15:clr>
        </p15:guide>
        <p15:guide id="4" orient="horz" pos="2304" userDrawn="1">
          <p15:clr>
            <a:srgbClr val="A4A3A4"/>
          </p15:clr>
        </p15:guide>
        <p15:guide id="5" pos="9408" userDrawn="1">
          <p15:clr>
            <a:srgbClr val="A4A3A4"/>
          </p15:clr>
        </p15:guide>
        <p15:guide id="7" pos="26784" userDrawn="1">
          <p15:clr>
            <a:srgbClr val="A4A3A4"/>
          </p15:clr>
        </p15:guide>
        <p15:guide id="8" pos="20832" userDrawn="1">
          <p15:clr>
            <a:srgbClr val="A4A3A4"/>
          </p15:clr>
        </p15:guide>
        <p15:guide id="9" pos="288" userDrawn="1">
          <p15:clr>
            <a:srgbClr val="A4A3A4"/>
          </p15:clr>
        </p15:guide>
        <p15:guide id="10" orient="horz" pos="3456" userDrawn="1">
          <p15:clr>
            <a:srgbClr val="A4A3A4"/>
          </p15:clr>
        </p15:guide>
        <p15:guide id="11" pos="27072" userDrawn="1">
          <p15:clr>
            <a:srgbClr val="A4A3A4"/>
          </p15:clr>
        </p15:guide>
        <p15:guide id="12" pos="13632" userDrawn="1">
          <p15:clr>
            <a:srgbClr val="A4A3A4"/>
          </p15:clr>
        </p15:guide>
        <p15:guide id="13" pos="21120" userDrawn="1">
          <p15:clr>
            <a:srgbClr val="A4A3A4"/>
          </p15:clr>
        </p15:guide>
        <p15:guide id="14" orient="horz" pos="20448" userDrawn="1">
          <p15:clr>
            <a:srgbClr val="A4A3A4"/>
          </p15:clr>
        </p15:guide>
        <p15:guide id="15" pos="27360" userDrawn="1">
          <p15:clr>
            <a:srgbClr val="A4A3A4"/>
          </p15:clr>
        </p15:guide>
        <p15:guide id="16" pos="20688" userDrawn="1">
          <p15:clr>
            <a:srgbClr val="A4A3A4"/>
          </p15:clr>
        </p15:guide>
        <p15:guide id="17" pos="6960" userDrawn="1">
          <p15:clr>
            <a:srgbClr val="A4A3A4"/>
          </p15:clr>
        </p15:guide>
        <p15:guide id="18" orient="horz" pos="17616" userDrawn="1">
          <p15:clr>
            <a:srgbClr val="A4A3A4"/>
          </p15:clr>
        </p15:guide>
        <p15:guide id="19" pos="13920" userDrawn="1">
          <p15:clr>
            <a:srgbClr val="A4A3A4"/>
          </p15:clr>
        </p15:guide>
        <p15:guide id="20" pos="14208" userDrawn="1">
          <p15:clr>
            <a:srgbClr val="A4A3A4"/>
          </p15:clr>
        </p15:guide>
        <p15:guide id="21" pos="7248" userDrawn="1">
          <p15:clr>
            <a:srgbClr val="A4A3A4"/>
          </p15:clr>
        </p15:guide>
        <p15:guide id="22" pos="576" userDrawn="1">
          <p15:clr>
            <a:srgbClr val="A4A3A4"/>
          </p15:clr>
        </p15:guide>
        <p15:guide id="23" pos="6816" userDrawn="1">
          <p15:clr>
            <a:srgbClr val="A4A3A4"/>
          </p15:clr>
        </p15:guide>
        <p15:guide id="24" pos="6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49"/>
    <a:srgbClr val="FFCB0B"/>
    <a:srgbClr val="DEA310"/>
    <a:srgbClr val="D2A500"/>
    <a:srgbClr val="E6B500"/>
    <a:srgbClr val="00244F"/>
    <a:srgbClr val="D3D3D3"/>
    <a:srgbClr val="A7A7A7"/>
    <a:srgbClr val="C49A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94" autoAdjust="0"/>
    <p:restoredTop sz="96940" autoAdjust="0"/>
  </p:normalViewPr>
  <p:slideViewPr>
    <p:cSldViewPr>
      <p:cViewPr>
        <p:scale>
          <a:sx n="20" d="100"/>
          <a:sy n="20" d="100"/>
        </p:scale>
        <p:origin x="1442" y="-394"/>
      </p:cViewPr>
      <p:guideLst>
        <p:guide orient="horz" pos="10368"/>
        <p:guide pos="13824"/>
        <p:guide orient="horz" pos="288"/>
        <p:guide orient="horz" pos="2304"/>
        <p:guide pos="9408"/>
        <p:guide pos="26784"/>
        <p:guide pos="20832"/>
        <p:guide pos="288"/>
        <p:guide orient="horz" pos="3456"/>
        <p:guide pos="27072"/>
        <p:guide pos="13632"/>
        <p:guide pos="21120"/>
        <p:guide orient="horz" pos="20448"/>
        <p:guide pos="27360"/>
        <p:guide pos="20688"/>
        <p:guide pos="6960"/>
        <p:guide orient="horz" pos="17616"/>
        <p:guide pos="13920"/>
        <p:guide pos="14208"/>
        <p:guide pos="7248"/>
        <p:guide pos="576"/>
        <p:guide pos="6816"/>
        <p:guide pos="652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43159680"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6" name="Rectangle 15"/>
          <p:cNvSpPr/>
          <p:nvPr userDrawn="1"/>
        </p:nvSpPr>
        <p:spPr>
          <a:xfrm>
            <a:off x="-3"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7" name="Rectangle 16"/>
          <p:cNvSpPr/>
          <p:nvPr userDrawn="1"/>
        </p:nvSpPr>
        <p:spPr>
          <a:xfrm>
            <a:off x="0" y="0"/>
            <a:ext cx="43891200" cy="411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8" name="Rectangle 17"/>
          <p:cNvSpPr/>
          <p:nvPr userDrawn="1"/>
        </p:nvSpPr>
        <p:spPr>
          <a:xfrm>
            <a:off x="0" y="28803600"/>
            <a:ext cx="43891200" cy="4114800"/>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329128" tIns="164564" rIns="329128" bIns="164564" rtlCol="0" anchor="ctr">
            <a:normAutofit/>
          </a:bodyPr>
          <a:lstStyle/>
          <a:p>
            <a:r>
              <a:rPr lang="en-US" dirty="0"/>
              <a:t>Click to edit Master title style</a:t>
            </a:r>
          </a:p>
        </p:txBody>
      </p:sp>
      <p:sp>
        <p:nvSpPr>
          <p:cNvPr id="3" name="Text Placeholder 2"/>
          <p:cNvSpPr>
            <a:spLocks noGrp="1"/>
          </p:cNvSpPr>
          <p:nvPr>
            <p:ph type="body" idx="1"/>
          </p:nvPr>
        </p:nvSpPr>
        <p:spPr>
          <a:xfrm>
            <a:off x="2194560" y="7680963"/>
            <a:ext cx="39502080" cy="21724623"/>
          </a:xfrm>
          <a:prstGeom prst="rect">
            <a:avLst/>
          </a:prstGeom>
        </p:spPr>
        <p:txBody>
          <a:bodyPr vert="horz" lIns="329128" tIns="164564" rIns="329128" bIns="16456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329128" tIns="164564" rIns="329128" bIns="164564" rtlCol="0" anchor="ctr"/>
          <a:lstStyle>
            <a:lvl1pPr algn="l">
              <a:defRPr sz="4400">
                <a:solidFill>
                  <a:schemeClr val="tx1">
                    <a:tint val="75000"/>
                  </a:schemeClr>
                </a:solidFill>
              </a:defRPr>
            </a:lvl1pPr>
          </a:lstStyle>
          <a:p>
            <a:fld id="{985D6BDF-9D0E-4E2B-85B8-D8F4790360C9}" type="datetimeFigureOut">
              <a:rPr lang="en-US" smtClean="0"/>
              <a:t>11/7/2017</a:t>
            </a:fld>
            <a:endParaRPr lang="en-US" dirty="0"/>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329128" tIns="164564" rIns="329128" bIns="164564" rtlCol="0" anchor="ctr"/>
          <a:lstStyle>
            <a:lvl1pPr algn="ctr">
              <a:defRPr sz="4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329128" tIns="164564" rIns="329128" bIns="164564" rtlCol="0" anchor="ctr"/>
          <a:lstStyle>
            <a:lvl1pPr algn="r">
              <a:defRPr sz="44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3291279" rtl="0" eaLnBrk="1" latinLnBrk="0" hangingPunct="1">
        <a:spcBef>
          <a:spcPct val="0"/>
        </a:spcBef>
        <a:buNone/>
        <a:defRPr sz="6000" kern="1200">
          <a:solidFill>
            <a:schemeClr val="tx1"/>
          </a:solidFill>
          <a:latin typeface="+mj-lt"/>
          <a:ea typeface="+mj-ea"/>
          <a:cs typeface="+mj-cs"/>
        </a:defRPr>
      </a:lvl1pPr>
    </p:titleStyle>
    <p:bodyStyle>
      <a:lvl1pPr marL="342842"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85683"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2pPr>
      <a:lvl3pPr marL="1028525"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371366"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1714209"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905101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665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2297"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7936"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5E546C-A773-4030-A58E-BC6D20813A5C}"/>
              </a:ext>
            </a:extLst>
          </p:cNvPr>
          <p:cNvGrpSpPr/>
          <p:nvPr/>
        </p:nvGrpSpPr>
        <p:grpSpPr>
          <a:xfrm>
            <a:off x="13790201" y="4528599"/>
            <a:ext cx="7381722" cy="6644361"/>
            <a:chOff x="11347578" y="4588370"/>
            <a:chExt cx="7273367" cy="6644361"/>
          </a:xfrm>
        </p:grpSpPr>
        <p:sp>
          <p:nvSpPr>
            <p:cNvPr id="66" name="Rectangle 65">
              <a:extLst>
                <a:ext uri="{FF2B5EF4-FFF2-40B4-BE49-F238E27FC236}">
                  <a16:creationId xmlns:a16="http://schemas.microsoft.com/office/drawing/2014/main" id="{AD166CDD-F1E9-4DD5-BC04-780C92B6E9BA}"/>
                </a:ext>
              </a:extLst>
            </p:cNvPr>
            <p:cNvSpPr/>
            <p:nvPr/>
          </p:nvSpPr>
          <p:spPr>
            <a:xfrm>
              <a:off x="11382626" y="5255805"/>
              <a:ext cx="7234698" cy="5976926"/>
            </a:xfrm>
            <a:prstGeom prst="rect">
              <a:avLst/>
            </a:prstGeom>
            <a:solidFill>
              <a:schemeClr val="bg1"/>
            </a:solidFill>
            <a:ln>
              <a:solidFill>
                <a:srgbClr val="1B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1200"/>
                </a:spcAft>
              </a:pPr>
              <a:endParaRPr lang="en-US" sz="2400" dirty="0">
                <a:solidFill>
                  <a:prstClr val="black"/>
                </a:solidFill>
              </a:endParaRPr>
            </a:p>
          </p:txBody>
        </p:sp>
        <p:sp>
          <p:nvSpPr>
            <p:cNvPr id="65" name="Rectangle 64">
              <a:extLst>
                <a:ext uri="{FF2B5EF4-FFF2-40B4-BE49-F238E27FC236}">
                  <a16:creationId xmlns:a16="http://schemas.microsoft.com/office/drawing/2014/main" id="{25C6BA22-1C17-4063-BC53-13E6BF4C0C0C}"/>
                </a:ext>
              </a:extLst>
            </p:cNvPr>
            <p:cNvSpPr/>
            <p:nvPr/>
          </p:nvSpPr>
          <p:spPr>
            <a:xfrm>
              <a:off x="11347578" y="4588370"/>
              <a:ext cx="7273367"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Network architecture</a:t>
              </a:r>
            </a:p>
          </p:txBody>
        </p:sp>
      </p:grpSp>
      <p:sp>
        <p:nvSpPr>
          <p:cNvPr id="57" name="Text Box 191">
            <a:extLst>
              <a:ext uri="{FF2B5EF4-FFF2-40B4-BE49-F238E27FC236}">
                <a16:creationId xmlns:a16="http://schemas.microsoft.com/office/drawing/2014/main" id="{5A199870-F5F2-437A-904A-96DE9AE89E9E}"/>
              </a:ext>
            </a:extLst>
          </p:cNvPr>
          <p:cNvSpPr txBox="1">
            <a:spLocks noChangeArrowheads="1"/>
          </p:cNvSpPr>
          <p:nvPr/>
        </p:nvSpPr>
        <p:spPr bwMode="auto">
          <a:xfrm>
            <a:off x="30147811" y="10933894"/>
            <a:ext cx="13258801" cy="6624904"/>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High Tower Text" panose="02040502050506030303" pitchFamily="18" charset="0"/>
              <a:buChar char="–"/>
            </a:pPr>
            <a:endParaRPr lang="en-US" sz="3200" dirty="0">
              <a:latin typeface="+mj-lt"/>
            </a:endParaRPr>
          </a:p>
        </p:txBody>
      </p:sp>
      <p:pic>
        <p:nvPicPr>
          <p:cNvPr id="51" name="Picture 50">
            <a:extLst>
              <a:ext uri="{FF2B5EF4-FFF2-40B4-BE49-F238E27FC236}">
                <a16:creationId xmlns:a16="http://schemas.microsoft.com/office/drawing/2014/main" id="{13930A3F-EB81-4D6A-B847-0F14C0D94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21" y="5257800"/>
            <a:ext cx="12320356" cy="8213569"/>
          </a:xfrm>
          <a:prstGeom prst="rect">
            <a:avLst/>
          </a:prstGeom>
          <a:ln w="50800">
            <a:solidFill>
              <a:schemeClr val="accent1">
                <a:shade val="50000"/>
              </a:schemeClr>
            </a:solidFill>
          </a:ln>
          <a:effectLst>
            <a:softEdge rad="0"/>
          </a:effectLst>
        </p:spPr>
      </p:pic>
      <p:grpSp>
        <p:nvGrpSpPr>
          <p:cNvPr id="22" name="Group 21"/>
          <p:cNvGrpSpPr/>
          <p:nvPr/>
        </p:nvGrpSpPr>
        <p:grpSpPr>
          <a:xfrm>
            <a:off x="30213494" y="27866625"/>
            <a:ext cx="13307089" cy="2499684"/>
            <a:chOff x="34856863" y="24619721"/>
            <a:chExt cx="8691436" cy="2499684"/>
          </a:xfrm>
        </p:grpSpPr>
        <p:sp>
          <p:nvSpPr>
            <p:cNvPr id="14" name="Text Box 193"/>
            <p:cNvSpPr txBox="1">
              <a:spLocks noChangeArrowheads="1"/>
            </p:cNvSpPr>
            <p:nvPr/>
          </p:nvSpPr>
          <p:spPr bwMode="auto">
            <a:xfrm>
              <a:off x="34856863" y="25303570"/>
              <a:ext cx="8691435" cy="1815835"/>
            </a:xfrm>
            <a:prstGeom prst="rect">
              <a:avLst/>
            </a:prstGeom>
            <a:solidFill>
              <a:schemeClr val="bg1"/>
            </a:solidFill>
            <a:ln w="12700">
              <a:solidFill>
                <a:schemeClr val="accent1">
                  <a:lumMod val="75000"/>
                </a:schemeClr>
              </a:solidFill>
            </a:ln>
            <a:effectLst/>
          </p:spPr>
          <p:txBody>
            <a:bodyPr wrap="square" lIns="457200" tIns="137137" rIns="457200" bIns="137137" anchor="t" anchorCtr="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65138" indent="-465138" algn="just" eaLnBrk="1" hangingPunct="1">
                <a:tabLst>
                  <a:tab pos="465138" algn="l"/>
                </a:tabLst>
              </a:pPr>
              <a:r>
                <a:rPr lang="en-US" sz="2000" dirty="0">
                  <a:latin typeface="Calibri" pitchFamily="34" charset="0"/>
                </a:rPr>
                <a:t>[1]	Piotr </a:t>
              </a:r>
              <a:r>
                <a:rPr lang="en-US" sz="2000" dirty="0" err="1">
                  <a:latin typeface="Calibri" pitchFamily="34" charset="0"/>
                </a:rPr>
                <a:t>Mirowski</a:t>
              </a:r>
              <a:r>
                <a:rPr lang="en-US" sz="2000" dirty="0">
                  <a:latin typeface="Calibri" pitchFamily="34" charset="0"/>
                </a:rPr>
                <a:t>, Razvan </a:t>
              </a:r>
              <a:r>
                <a:rPr lang="en-US" sz="2000" dirty="0" err="1">
                  <a:latin typeface="Calibri" pitchFamily="34" charset="0"/>
                </a:rPr>
                <a:t>Pascanu</a:t>
              </a:r>
              <a:r>
                <a:rPr lang="en-US" sz="2000" dirty="0">
                  <a:latin typeface="Calibri" pitchFamily="34" charset="0"/>
                </a:rPr>
                <a:t>, Fabio Viola, Hubert </a:t>
              </a:r>
              <a:r>
                <a:rPr lang="en-US" sz="2000" dirty="0" err="1">
                  <a:latin typeface="Calibri" pitchFamily="34" charset="0"/>
                </a:rPr>
                <a:t>Soyer</a:t>
              </a:r>
              <a:r>
                <a:rPr lang="en-US" sz="2000" dirty="0">
                  <a:latin typeface="Calibri" pitchFamily="34" charset="0"/>
                </a:rPr>
                <a:t>, Andrew J. Ballard, Andrea </a:t>
              </a:r>
              <a:r>
                <a:rPr lang="en-US" sz="2000" dirty="0" err="1">
                  <a:latin typeface="Calibri" pitchFamily="34" charset="0"/>
                </a:rPr>
                <a:t>Banino</a:t>
              </a:r>
              <a:r>
                <a:rPr lang="en-US" sz="2000" dirty="0">
                  <a:latin typeface="Calibri" pitchFamily="34" charset="0"/>
                </a:rPr>
                <a:t>, Misha </a:t>
              </a:r>
              <a:r>
                <a:rPr lang="en-US" sz="2000" dirty="0" err="1">
                  <a:latin typeface="Calibri" pitchFamily="34" charset="0"/>
                </a:rPr>
                <a:t>Denil</a:t>
              </a:r>
              <a:r>
                <a:rPr lang="en-US" sz="2000" dirty="0">
                  <a:latin typeface="Calibri" pitchFamily="34" charset="0"/>
                </a:rPr>
                <a:t>, Ross </a:t>
              </a:r>
              <a:r>
                <a:rPr lang="en-US" sz="2000" dirty="0" err="1">
                  <a:latin typeface="Calibri" pitchFamily="34" charset="0"/>
                </a:rPr>
                <a:t>Goroshin</a:t>
              </a:r>
              <a:r>
                <a:rPr lang="en-US" sz="2000" dirty="0">
                  <a:latin typeface="Calibri" pitchFamily="34" charset="0"/>
                </a:rPr>
                <a:t>, Laurent </a:t>
              </a:r>
              <a:r>
                <a:rPr lang="en-US" sz="2000" dirty="0" err="1">
                  <a:latin typeface="Calibri" pitchFamily="34" charset="0"/>
                </a:rPr>
                <a:t>Sifre</a:t>
              </a:r>
              <a:r>
                <a:rPr lang="en-US" sz="2000" dirty="0">
                  <a:latin typeface="Calibri" pitchFamily="34" charset="0"/>
                </a:rPr>
                <a:t>, </a:t>
              </a:r>
              <a:r>
                <a:rPr lang="en-US" sz="2000" dirty="0" err="1">
                  <a:latin typeface="Calibri" pitchFamily="34" charset="0"/>
                </a:rPr>
                <a:t>Koray</a:t>
              </a:r>
              <a:r>
                <a:rPr lang="en-US" sz="2000" dirty="0">
                  <a:latin typeface="Calibri" pitchFamily="34" charset="0"/>
                </a:rPr>
                <a:t> </a:t>
              </a:r>
              <a:r>
                <a:rPr lang="en-US" sz="2000" dirty="0" err="1">
                  <a:latin typeface="Calibri" pitchFamily="34" charset="0"/>
                </a:rPr>
                <a:t>Kavukcuoglu</a:t>
              </a:r>
              <a:r>
                <a:rPr lang="en-US" sz="2000" dirty="0">
                  <a:latin typeface="Calibri" pitchFamily="34" charset="0"/>
                </a:rPr>
                <a:t>, </a:t>
              </a:r>
              <a:r>
                <a:rPr lang="en-US" sz="2000" dirty="0" err="1">
                  <a:latin typeface="Calibri" pitchFamily="34" charset="0"/>
                </a:rPr>
                <a:t>Dharshan</a:t>
              </a:r>
              <a:r>
                <a:rPr lang="en-US" sz="2000" dirty="0">
                  <a:latin typeface="Calibri" pitchFamily="34" charset="0"/>
                </a:rPr>
                <a:t> Kumaran, and </a:t>
              </a:r>
              <a:r>
                <a:rPr lang="en-US" sz="2000" dirty="0" err="1">
                  <a:latin typeface="Calibri" pitchFamily="34" charset="0"/>
                </a:rPr>
                <a:t>Raia</a:t>
              </a:r>
              <a:r>
                <a:rPr lang="en-US" sz="2000" dirty="0">
                  <a:latin typeface="Calibri" pitchFamily="34" charset="0"/>
                </a:rPr>
                <a:t> Hadsell. Learning to navigate in complex environments. </a:t>
              </a:r>
              <a:r>
                <a:rPr lang="en-US" sz="2000" dirty="0" err="1">
                  <a:latin typeface="Calibri" pitchFamily="34" charset="0"/>
                </a:rPr>
                <a:t>CoRR</a:t>
              </a:r>
              <a:r>
                <a:rPr lang="en-US" sz="2000" dirty="0">
                  <a:latin typeface="Calibri" pitchFamily="34" charset="0"/>
                </a:rPr>
                <a:t>, abs/1611.03673, 2016. URL http://arxiv.org/abs/1611.03673 </a:t>
              </a:r>
            </a:p>
            <a:p>
              <a:pPr marL="465138" indent="-465138" algn="just" eaLnBrk="1" hangingPunct="1">
                <a:tabLst>
                  <a:tab pos="465138" algn="l"/>
                </a:tabLst>
              </a:pPr>
              <a:r>
                <a:rPr lang="en-US" sz="2000" dirty="0">
                  <a:latin typeface="Calibri" pitchFamily="34" charset="0"/>
                </a:rPr>
                <a:t>[2]	Charles Beattie, Joel Z </a:t>
              </a:r>
              <a:r>
                <a:rPr lang="en-US" sz="2000" dirty="0" err="1">
                  <a:latin typeface="Calibri" pitchFamily="34" charset="0"/>
                </a:rPr>
                <a:t>Leibo</a:t>
              </a:r>
              <a:r>
                <a:rPr lang="en-US" sz="2000" dirty="0">
                  <a:latin typeface="Calibri" pitchFamily="34" charset="0"/>
                </a:rPr>
                <a:t>, Denis </a:t>
              </a:r>
              <a:r>
                <a:rPr lang="en-US" sz="2000" dirty="0" err="1">
                  <a:latin typeface="Calibri" pitchFamily="34" charset="0"/>
                </a:rPr>
                <a:t>Teplyashin</a:t>
              </a:r>
              <a:r>
                <a:rPr lang="en-US" sz="2000" dirty="0">
                  <a:latin typeface="Calibri" pitchFamily="34" charset="0"/>
                </a:rPr>
                <a:t>, Tom Ward, Marcus Wainwright, Heinrich </a:t>
              </a:r>
              <a:r>
                <a:rPr lang="en-US" sz="2000" dirty="0" err="1">
                  <a:latin typeface="Calibri" pitchFamily="34" charset="0"/>
                </a:rPr>
                <a:t>Küttler</a:t>
              </a:r>
              <a:r>
                <a:rPr lang="en-US" sz="2000" dirty="0">
                  <a:latin typeface="Calibri" pitchFamily="34" charset="0"/>
                </a:rPr>
                <a:t>, Andrew </a:t>
              </a:r>
              <a:r>
                <a:rPr lang="en-US" sz="2000" dirty="0" err="1">
                  <a:latin typeface="Calibri" pitchFamily="34" charset="0"/>
                </a:rPr>
                <a:t>Lefrancq</a:t>
              </a:r>
              <a:r>
                <a:rPr lang="en-US" sz="2000" dirty="0">
                  <a:latin typeface="Calibri" pitchFamily="34" charset="0"/>
                </a:rPr>
                <a:t>, Simon Green, Víctor Valdés, Amir </a:t>
              </a:r>
              <a:r>
                <a:rPr lang="en-US" sz="2000" dirty="0" err="1">
                  <a:latin typeface="Calibri" pitchFamily="34" charset="0"/>
                </a:rPr>
                <a:t>Sadik</a:t>
              </a:r>
              <a:r>
                <a:rPr lang="en-US" sz="2000" dirty="0">
                  <a:latin typeface="Calibri" pitchFamily="34" charset="0"/>
                </a:rPr>
                <a:t>, et al. </a:t>
              </a:r>
              <a:r>
                <a:rPr lang="en-US" sz="2000" dirty="0" err="1">
                  <a:latin typeface="Calibri" pitchFamily="34" charset="0"/>
                </a:rPr>
                <a:t>Deepmind</a:t>
              </a:r>
              <a:r>
                <a:rPr lang="en-US" sz="2000" dirty="0">
                  <a:latin typeface="Calibri" pitchFamily="34" charset="0"/>
                </a:rPr>
                <a:t> lab. </a:t>
              </a:r>
              <a:r>
                <a:rPr lang="en-US" sz="2000" dirty="0" err="1">
                  <a:latin typeface="Calibri" pitchFamily="34" charset="0"/>
                </a:rPr>
                <a:t>arXiv</a:t>
              </a:r>
              <a:r>
                <a:rPr lang="en-US" sz="2000" dirty="0">
                  <a:latin typeface="Calibri" pitchFamily="34" charset="0"/>
                </a:rPr>
                <a:t> preprint arXiv:1612.03801, 2016. </a:t>
              </a:r>
            </a:p>
          </p:txBody>
        </p:sp>
        <p:sp>
          <p:nvSpPr>
            <p:cNvPr id="36" name="Rectangle 35"/>
            <p:cNvSpPr/>
            <p:nvPr/>
          </p:nvSpPr>
          <p:spPr>
            <a:xfrm>
              <a:off x="34856864" y="24619721"/>
              <a:ext cx="8691435" cy="683849"/>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References</a:t>
              </a:r>
            </a:p>
          </p:txBody>
        </p:sp>
      </p:grpSp>
      <p:pic>
        <p:nvPicPr>
          <p:cNvPr id="6" name="Picture 2" descr="Image result for university of michiga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562079"/>
            <a:ext cx="2729894" cy="299008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30261108" y="30632406"/>
            <a:ext cx="13172891" cy="1786712"/>
            <a:chOff x="33705226" y="30433744"/>
            <a:chExt cx="9835959" cy="1890982"/>
          </a:xfrm>
        </p:grpSpPr>
        <p:sp>
          <p:nvSpPr>
            <p:cNvPr id="69" name="Text Box 193"/>
            <p:cNvSpPr txBox="1">
              <a:spLocks noChangeArrowheads="1"/>
            </p:cNvSpPr>
            <p:nvPr/>
          </p:nvSpPr>
          <p:spPr bwMode="auto">
            <a:xfrm>
              <a:off x="33705226" y="31119545"/>
              <a:ext cx="9835454" cy="1205181"/>
            </a:xfrm>
            <a:prstGeom prst="rect">
              <a:avLst/>
            </a:prstGeom>
            <a:solidFill>
              <a:schemeClr val="bg1"/>
            </a:solidFill>
            <a:ln w="12700">
              <a:solidFill>
                <a:schemeClr val="accent1">
                  <a:lumMod val="75000"/>
                </a:schemeClr>
              </a:solidFill>
            </a:ln>
            <a:effectLst/>
          </p:spPr>
          <p:txBody>
            <a:bodyPr wrap="square" lIns="457200" tIns="137137" rIns="457200"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2800" dirty="0">
                  <a:latin typeface="Calibri" pitchFamily="34" charset="0"/>
                </a:rPr>
                <a:t>This work was partially supported by the NSR NRI IIS 1522904 and </a:t>
              </a:r>
              <a:br>
                <a:rPr lang="en-US" sz="2800" dirty="0">
                  <a:latin typeface="Calibri" pitchFamily="34" charset="0"/>
                </a:rPr>
              </a:br>
              <a:r>
                <a:rPr lang="en-US" sz="2800" dirty="0">
                  <a:latin typeface="Calibri" pitchFamily="34" charset="0"/>
                </a:rPr>
                <a:t>NSF CNS 1463102.</a:t>
              </a:r>
            </a:p>
          </p:txBody>
        </p:sp>
        <p:sp>
          <p:nvSpPr>
            <p:cNvPr id="70" name="Rectangle 69"/>
            <p:cNvSpPr/>
            <p:nvPr/>
          </p:nvSpPr>
          <p:spPr>
            <a:xfrm>
              <a:off x="33705731" y="30433744"/>
              <a:ext cx="9835454"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Acknowledgements</a:t>
              </a:r>
            </a:p>
          </p:txBody>
        </p:sp>
      </p:grpSp>
      <p:sp>
        <p:nvSpPr>
          <p:cNvPr id="101" name="Text Box 192"/>
          <p:cNvSpPr txBox="1">
            <a:spLocks noChangeArrowheads="1"/>
          </p:cNvSpPr>
          <p:nvPr/>
        </p:nvSpPr>
        <p:spPr bwMode="auto">
          <a:xfrm>
            <a:off x="13785921" y="18971059"/>
            <a:ext cx="15544800" cy="13485868"/>
          </a:xfrm>
          <a:prstGeom prst="rect">
            <a:avLst/>
          </a:prstGeom>
          <a:solidFill>
            <a:schemeClr val="bg1"/>
          </a:solidFill>
          <a:ln w="12700">
            <a:solidFill>
              <a:schemeClr val="accent1">
                <a:lumMod val="75000"/>
              </a:schemeClr>
            </a:solidFill>
          </a:ln>
          <a:effectLst/>
        </p:spPr>
        <p:txBody>
          <a:bodyPr lIns="365760" tIns="137137" rIns="365760"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342900" eaLnBrk="1" hangingPunct="1">
              <a:buFont typeface="Arial" panose="020B0604020202020204" pitchFamily="34" charset="0"/>
              <a:buChar char="•"/>
            </a:pPr>
            <a:endParaRPr lang="en-US" sz="3200" dirty="0">
              <a:latin typeface="Calibri" pitchFamily="34" charset="0"/>
            </a:endParaRPr>
          </a:p>
        </p:txBody>
      </p:sp>
      <p:sp>
        <p:nvSpPr>
          <p:cNvPr id="108" name="Text Box 122">
            <a:extLst>
              <a:ext uri="{FF2B5EF4-FFF2-40B4-BE49-F238E27FC236}">
                <a16:creationId xmlns:a16="http://schemas.microsoft.com/office/drawing/2014/main" id="{7314C027-0810-4420-AB0F-F8FF568A4F03}"/>
              </a:ext>
            </a:extLst>
          </p:cNvPr>
          <p:cNvSpPr txBox="1">
            <a:spLocks noChangeArrowheads="1"/>
          </p:cNvSpPr>
          <p:nvPr/>
        </p:nvSpPr>
        <p:spPr bwMode="auto">
          <a:xfrm>
            <a:off x="5486400" y="196957"/>
            <a:ext cx="32918400" cy="1708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6600" b="1" dirty="0">
                <a:solidFill>
                  <a:srgbClr val="FFCB0B"/>
                </a:solidFill>
                <a:latin typeface="+mn-lt"/>
              </a:rPr>
              <a:t>Do deep reinforcement learning algorithms really learn to navigate?</a:t>
            </a:r>
          </a:p>
        </p:txBody>
      </p:sp>
      <p:sp>
        <p:nvSpPr>
          <p:cNvPr id="109" name="Text Box 123">
            <a:extLst>
              <a:ext uri="{FF2B5EF4-FFF2-40B4-BE49-F238E27FC236}">
                <a16:creationId xmlns:a16="http://schemas.microsoft.com/office/drawing/2014/main" id="{7BDF4168-829F-41AA-942B-63B3244CB5D3}"/>
              </a:ext>
            </a:extLst>
          </p:cNvPr>
          <p:cNvSpPr txBox="1">
            <a:spLocks noChangeArrowheads="1"/>
          </p:cNvSpPr>
          <p:nvPr/>
        </p:nvSpPr>
        <p:spPr bwMode="auto">
          <a:xfrm>
            <a:off x="5486401" y="1931792"/>
            <a:ext cx="329184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000" dirty="0">
                <a:solidFill>
                  <a:schemeClr val="accent3">
                    <a:lumMod val="20000"/>
                    <a:lumOff val="80000"/>
                  </a:schemeClr>
                </a:solidFill>
                <a:latin typeface="+mn-lt"/>
              </a:rPr>
              <a:t>Shurjo Banerjee*, </a:t>
            </a:r>
            <a:r>
              <a:rPr lang="en-US" sz="4000" dirty="0" err="1">
                <a:solidFill>
                  <a:schemeClr val="accent3">
                    <a:lumMod val="20000"/>
                    <a:lumOff val="80000"/>
                  </a:schemeClr>
                </a:solidFill>
                <a:latin typeface="+mn-lt"/>
              </a:rPr>
              <a:t>Vikas</a:t>
            </a:r>
            <a:r>
              <a:rPr lang="en-US" sz="4000" dirty="0">
                <a:solidFill>
                  <a:schemeClr val="accent3">
                    <a:lumMod val="20000"/>
                    <a:lumOff val="80000"/>
                  </a:schemeClr>
                </a:solidFill>
                <a:latin typeface="+mn-lt"/>
              </a:rPr>
              <a:t> </a:t>
            </a:r>
            <a:r>
              <a:rPr lang="en-US" sz="4000" dirty="0" err="1">
                <a:solidFill>
                  <a:schemeClr val="accent3">
                    <a:lumMod val="20000"/>
                    <a:lumOff val="80000"/>
                  </a:schemeClr>
                </a:solidFill>
                <a:latin typeface="+mn-lt"/>
              </a:rPr>
              <a:t>Dhiman</a:t>
            </a:r>
            <a:r>
              <a:rPr lang="en-US" sz="4000" dirty="0">
                <a:solidFill>
                  <a:schemeClr val="accent3">
                    <a:lumMod val="20000"/>
                    <a:lumOff val="80000"/>
                  </a:schemeClr>
                </a:solidFill>
                <a:latin typeface="+mn-lt"/>
              </a:rPr>
              <a:t>*, Brent Griffin and Jason J. Corso</a:t>
            </a:r>
          </a:p>
          <a:p>
            <a:pPr algn="ctr" eaLnBrk="1" hangingPunct="1"/>
            <a:r>
              <a:rPr lang="en-US" sz="4000" dirty="0">
                <a:solidFill>
                  <a:schemeClr val="accent3">
                    <a:lumMod val="20000"/>
                    <a:lumOff val="80000"/>
                  </a:schemeClr>
                </a:solidFill>
                <a:latin typeface="+mn-lt"/>
              </a:rPr>
              <a:t>Electrical Engineering and Computer Science, University of Michigan, Ann Arbor, MI</a:t>
            </a:r>
          </a:p>
          <a:p>
            <a:pPr algn="ctr" eaLnBrk="1" hangingPunct="1">
              <a:spcBef>
                <a:spcPts val="600"/>
              </a:spcBef>
            </a:pPr>
            <a:r>
              <a:rPr lang="en-US" sz="3200" dirty="0">
                <a:solidFill>
                  <a:schemeClr val="accent3">
                    <a:lumMod val="20000"/>
                    <a:lumOff val="80000"/>
                  </a:schemeClr>
                </a:solidFill>
                <a:latin typeface="Courier New" panose="02070309020205020404" pitchFamily="49" charset="0"/>
                <a:cs typeface="Courier New" panose="02070309020205020404" pitchFamily="49" charset="0"/>
              </a:rPr>
              <a:t>{</a:t>
            </a:r>
            <a:r>
              <a:rPr lang="en-US" sz="3200" dirty="0" err="1">
                <a:solidFill>
                  <a:schemeClr val="accent3">
                    <a:lumMod val="20000"/>
                    <a:lumOff val="80000"/>
                  </a:schemeClr>
                </a:solidFill>
                <a:latin typeface="Courier New" panose="02070309020205020404" pitchFamily="49" charset="0"/>
                <a:cs typeface="Courier New" panose="02070309020205020404" pitchFamily="49" charset="0"/>
              </a:rPr>
              <a:t>shurjo,dhiman,griffb,jjcorso</a:t>
            </a:r>
            <a:r>
              <a:rPr lang="en-US" sz="3200" dirty="0">
                <a:solidFill>
                  <a:schemeClr val="accent3">
                    <a:lumMod val="20000"/>
                    <a:lumOff val="80000"/>
                  </a:schemeClr>
                </a:solidFill>
                <a:latin typeface="Courier New" panose="02070309020205020404" pitchFamily="49" charset="0"/>
                <a:cs typeface="Courier New" panose="02070309020205020404" pitchFamily="49" charset="0"/>
              </a:rPr>
              <a:t>}@umich.edu</a:t>
            </a:r>
          </a:p>
        </p:txBody>
      </p:sp>
      <p:pic>
        <p:nvPicPr>
          <p:cNvPr id="118" name="Picture 117">
            <a:extLst>
              <a:ext uri="{FF2B5EF4-FFF2-40B4-BE49-F238E27FC236}">
                <a16:creationId xmlns:a16="http://schemas.microsoft.com/office/drawing/2014/main" id="{B0BB96EA-1561-4136-BDAC-5B1FC95C4023}"/>
              </a:ext>
            </a:extLst>
          </p:cNvPr>
          <p:cNvPicPr>
            <a:picLocks noChangeAspect="1"/>
          </p:cNvPicPr>
          <p:nvPr/>
        </p:nvPicPr>
        <p:blipFill>
          <a:blip r:embed="rId4"/>
          <a:stretch>
            <a:fillRect/>
          </a:stretch>
        </p:blipFill>
        <p:spPr>
          <a:xfrm>
            <a:off x="14844103" y="20052952"/>
            <a:ext cx="13593393" cy="1627525"/>
          </a:xfrm>
          <a:prstGeom prst="rect">
            <a:avLst/>
          </a:prstGeom>
        </p:spPr>
      </p:pic>
      <p:sp>
        <p:nvSpPr>
          <p:cNvPr id="153" name="TextBox 152">
            <a:extLst>
              <a:ext uri="{FF2B5EF4-FFF2-40B4-BE49-F238E27FC236}">
                <a16:creationId xmlns:a16="http://schemas.microsoft.com/office/drawing/2014/main" id="{6F6DC6A5-5058-406E-A0ED-06D75B14BADB}"/>
              </a:ext>
            </a:extLst>
          </p:cNvPr>
          <p:cNvSpPr txBox="1"/>
          <p:nvPr/>
        </p:nvSpPr>
        <p:spPr>
          <a:xfrm>
            <a:off x="14844103" y="30053378"/>
            <a:ext cx="13764596" cy="1806039"/>
          </a:xfrm>
          <a:prstGeom prst="rect">
            <a:avLst/>
          </a:prstGeom>
          <a:noFill/>
        </p:spPr>
        <p:txBody>
          <a:bodyPr wrap="square" rtlCol="0">
            <a:noAutofit/>
          </a:bodyPr>
          <a:lstStyle/>
          <a:p>
            <a:pPr>
              <a:spcAft>
                <a:spcPts val="1200"/>
              </a:spcAft>
            </a:pPr>
            <a:r>
              <a:rPr lang="en-US" sz="1600" b="1" dirty="0"/>
              <a:t>Fig 2. </a:t>
            </a:r>
            <a:r>
              <a:rPr lang="en-US" sz="1600" dirty="0"/>
              <a:t>We evaluate the Nav-A3C+D_1D_2L algorithm on ten randomly chosen maps  with increasing difficulty. The vertical axis is one of the ten map ID's on which the agent was trained (except for Rnd. Maze) and evaluated. The horizontal axis are the different evaluation metrics. We note that when the goal is static the rewards are consistently higher as compared to randomized goals. With static goals, the metric Distance-inefficiency is close to 1, indicating that the algorithms are able to find the shortest path. However, with random goals, the agents struggle to find the shortest path. From the Latency 1:&gt;1 results we note that the algorithm does well when trained and tested on the same map but fails to generalize to new maps when evaluated on the ability to exploit information about the goal location. Also note that Latency 1:&gt;1 metric for cases of static goals is expected to be close to one because the location of goal is learned at train time.</a:t>
            </a:r>
            <a:endParaRPr lang="en-US" sz="1600" b="1" dirty="0"/>
          </a:p>
        </p:txBody>
      </p:sp>
      <p:grpSp>
        <p:nvGrpSpPr>
          <p:cNvPr id="74" name="Group 73">
            <a:extLst>
              <a:ext uri="{FF2B5EF4-FFF2-40B4-BE49-F238E27FC236}">
                <a16:creationId xmlns:a16="http://schemas.microsoft.com/office/drawing/2014/main" id="{D07EA05F-B031-4A0F-805A-E1F530A2C9B6}"/>
              </a:ext>
            </a:extLst>
          </p:cNvPr>
          <p:cNvGrpSpPr/>
          <p:nvPr/>
        </p:nvGrpSpPr>
        <p:grpSpPr>
          <a:xfrm>
            <a:off x="30524659" y="11252978"/>
            <a:ext cx="12550887" cy="4815445"/>
            <a:chOff x="6766559" y="11909662"/>
            <a:chExt cx="25574936" cy="10620472"/>
          </a:xfrm>
        </p:grpSpPr>
        <p:pic>
          <p:nvPicPr>
            <p:cNvPr id="75" name="Picture 74" descr="trained on 127 and tested on 127">
              <a:extLst>
                <a:ext uri="{FF2B5EF4-FFF2-40B4-BE49-F238E27FC236}">
                  <a16:creationId xmlns:a16="http://schemas.microsoft.com/office/drawing/2014/main" id="{DB1FDA53-8B8E-4AC6-A924-2B266C4F3319}"/>
                </a:ext>
              </a:extLst>
            </p:cNvPr>
            <p:cNvPicPr>
              <a:picLocks noChangeAspect="1"/>
            </p:cNvPicPr>
            <p:nvPr/>
          </p:nvPicPr>
          <p:blipFill>
            <a:blip r:embed="rId5"/>
            <a:stretch>
              <a:fillRect/>
            </a:stretch>
          </p:blipFill>
          <p:spPr>
            <a:xfrm>
              <a:off x="6781800" y="17386188"/>
              <a:ext cx="25559695" cy="5143946"/>
            </a:xfrm>
            <a:prstGeom prst="rect">
              <a:avLst/>
            </a:prstGeom>
          </p:spPr>
        </p:pic>
        <p:pic>
          <p:nvPicPr>
            <p:cNvPr id="76" name="Picture 75" descr="trained on 1000 and evaluated on 127">
              <a:extLst>
                <a:ext uri="{FF2B5EF4-FFF2-40B4-BE49-F238E27FC236}">
                  <a16:creationId xmlns:a16="http://schemas.microsoft.com/office/drawing/2014/main" id="{F1332578-7F23-4C7D-88B3-2E1FF0D37ED0}"/>
                </a:ext>
              </a:extLst>
            </p:cNvPr>
            <p:cNvPicPr>
              <a:picLocks noChangeAspect="1"/>
            </p:cNvPicPr>
            <p:nvPr/>
          </p:nvPicPr>
          <p:blipFill>
            <a:blip r:embed="rId6"/>
            <a:stretch>
              <a:fillRect/>
            </a:stretch>
          </p:blipFill>
          <p:spPr>
            <a:xfrm>
              <a:off x="6766559" y="11909662"/>
              <a:ext cx="25574936" cy="5121084"/>
            </a:xfrm>
            <a:prstGeom prst="rect">
              <a:avLst/>
            </a:prstGeom>
          </p:spPr>
        </p:pic>
      </p:grpSp>
      <p:sp>
        <p:nvSpPr>
          <p:cNvPr id="80" name="Rectangle 79">
            <a:extLst>
              <a:ext uri="{FF2B5EF4-FFF2-40B4-BE49-F238E27FC236}">
                <a16:creationId xmlns:a16="http://schemas.microsoft.com/office/drawing/2014/main" id="{94F05B74-4C9C-468F-94E0-5EF7E5AE3B7B}"/>
              </a:ext>
            </a:extLst>
          </p:cNvPr>
          <p:cNvSpPr/>
          <p:nvPr/>
        </p:nvSpPr>
        <p:spPr>
          <a:xfrm>
            <a:off x="439872" y="4582400"/>
            <a:ext cx="12427572" cy="63911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What does it mean to navigate?</a:t>
            </a:r>
          </a:p>
        </p:txBody>
      </p:sp>
      <p:pic>
        <p:nvPicPr>
          <p:cNvPr id="49" name="Picture 48">
            <a:extLst>
              <a:ext uri="{FF2B5EF4-FFF2-40B4-BE49-F238E27FC236}">
                <a16:creationId xmlns:a16="http://schemas.microsoft.com/office/drawing/2014/main" id="{22847790-FF0A-4278-9A42-DBA8F6B80D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7795" y="9218767"/>
            <a:ext cx="3250128" cy="2928042"/>
          </a:xfrm>
          <a:prstGeom prst="rect">
            <a:avLst/>
          </a:prstGeom>
        </p:spPr>
      </p:pic>
      <p:sp>
        <p:nvSpPr>
          <p:cNvPr id="58" name="Speech Bubble: Rectangle with Corners Rounded 57">
            <a:extLst>
              <a:ext uri="{FF2B5EF4-FFF2-40B4-BE49-F238E27FC236}">
                <a16:creationId xmlns:a16="http://schemas.microsoft.com/office/drawing/2014/main" id="{8A24F74A-2365-4AEE-B638-62C65D369899}"/>
              </a:ext>
            </a:extLst>
          </p:cNvPr>
          <p:cNvSpPr/>
          <p:nvPr/>
        </p:nvSpPr>
        <p:spPr>
          <a:xfrm>
            <a:off x="762000" y="5492130"/>
            <a:ext cx="11667623" cy="3297714"/>
          </a:xfrm>
          <a:prstGeom prst="wedgeRoundRectCallout">
            <a:avLst>
              <a:gd name="adj1" fmla="val 21373"/>
              <a:gd name="adj2" fmla="val 63707"/>
              <a:gd name="adj3" fmla="val 16667"/>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sz="3600" dirty="0"/>
              <a:t>Where is the Kitchen? (Mapping) </a:t>
            </a:r>
          </a:p>
          <a:p>
            <a:pPr marL="514350" indent="-514350">
              <a:buAutoNum type="arabicPeriod"/>
            </a:pPr>
            <a:r>
              <a:rPr lang="en-US" sz="3600" dirty="0"/>
              <a:t>Where am I relative to Kitchen? (Localization) </a:t>
            </a:r>
          </a:p>
          <a:p>
            <a:pPr marL="514350" indent="-514350">
              <a:buAutoNum type="arabicPeriod"/>
            </a:pPr>
            <a:r>
              <a:rPr lang="en-US" sz="3600" dirty="0"/>
              <a:t>What is the shortest path to Kitchen? (Path-planning) </a:t>
            </a:r>
          </a:p>
          <a:p>
            <a:pPr marL="514350" indent="-514350">
              <a:buAutoNum type="arabicPeriod"/>
            </a:pPr>
            <a:r>
              <a:rPr lang="en-US" sz="3600" dirty="0"/>
              <a:t>How do I execute the shortest path? (Control)</a:t>
            </a:r>
          </a:p>
          <a:p>
            <a:endParaRPr lang="en-US" sz="3600" dirty="0"/>
          </a:p>
        </p:txBody>
      </p:sp>
      <p:grpSp>
        <p:nvGrpSpPr>
          <p:cNvPr id="61" name="Group 60">
            <a:extLst>
              <a:ext uri="{FF2B5EF4-FFF2-40B4-BE49-F238E27FC236}">
                <a16:creationId xmlns:a16="http://schemas.microsoft.com/office/drawing/2014/main" id="{3F8AD9CF-BADA-4288-90CD-715DDB45E727}"/>
              </a:ext>
            </a:extLst>
          </p:cNvPr>
          <p:cNvGrpSpPr/>
          <p:nvPr/>
        </p:nvGrpSpPr>
        <p:grpSpPr>
          <a:xfrm>
            <a:off x="410307" y="24837197"/>
            <a:ext cx="12535077" cy="5641057"/>
            <a:chOff x="526206" y="12522326"/>
            <a:chExt cx="12535077" cy="5641057"/>
          </a:xfrm>
        </p:grpSpPr>
        <p:sp>
          <p:nvSpPr>
            <p:cNvPr id="46" name="TextBox 45">
              <a:extLst>
                <a:ext uri="{FF2B5EF4-FFF2-40B4-BE49-F238E27FC236}">
                  <a16:creationId xmlns:a16="http://schemas.microsoft.com/office/drawing/2014/main" id="{46AF9689-F1A0-4581-9BC0-3E1BCFF27763}"/>
                </a:ext>
              </a:extLst>
            </p:cNvPr>
            <p:cNvSpPr txBox="1"/>
            <p:nvPr/>
          </p:nvSpPr>
          <p:spPr>
            <a:xfrm>
              <a:off x="526207" y="17477582"/>
              <a:ext cx="10332720" cy="685800"/>
            </a:xfrm>
            <a:prstGeom prst="rect">
              <a:avLst/>
            </a:prstGeom>
            <a:solidFill>
              <a:schemeClr val="bg1"/>
            </a:solidFill>
          </p:spPr>
          <p:txBody>
            <a:bodyPr wrap="square" rtlCol="0">
              <a:noAutofit/>
            </a:bodyPr>
            <a:lstStyle/>
            <a:p>
              <a:pPr algn="ctr">
                <a:spcAft>
                  <a:spcPts val="1200"/>
                </a:spcAft>
              </a:pPr>
              <a:r>
                <a:rPr lang="en-US" sz="2000" b="1" dirty="0"/>
                <a:t>Fig 1. </a:t>
              </a:r>
              <a:r>
                <a:rPr lang="en-US" sz="2000" dirty="0"/>
                <a:t>Screen shots from </a:t>
              </a:r>
              <a:r>
                <a:rPr lang="en-US" sz="2000" dirty="0" err="1"/>
                <a:t>Deepmind</a:t>
              </a:r>
              <a:r>
                <a:rPr lang="en-US" sz="2000" dirty="0"/>
                <a:t> lab environment.</a:t>
              </a:r>
              <a:endParaRPr lang="en-US" sz="2000" b="1" dirty="0"/>
            </a:p>
          </p:txBody>
        </p:sp>
        <p:sp>
          <p:nvSpPr>
            <p:cNvPr id="91" name="Rectangle 90">
              <a:extLst>
                <a:ext uri="{FF2B5EF4-FFF2-40B4-BE49-F238E27FC236}">
                  <a16:creationId xmlns:a16="http://schemas.microsoft.com/office/drawing/2014/main" id="{E9AC9D73-F9AB-494A-97ED-5AD8986A77AD}"/>
                </a:ext>
              </a:extLst>
            </p:cNvPr>
            <p:cNvSpPr/>
            <p:nvPr/>
          </p:nvSpPr>
          <p:spPr>
            <a:xfrm>
              <a:off x="526206" y="12522326"/>
              <a:ext cx="12535077" cy="642805"/>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Environment setup</a:t>
              </a:r>
            </a:p>
          </p:txBody>
        </p:sp>
        <p:pic>
          <p:nvPicPr>
            <p:cNvPr id="59" name="Picture 58">
              <a:extLst>
                <a:ext uri="{FF2B5EF4-FFF2-40B4-BE49-F238E27FC236}">
                  <a16:creationId xmlns:a16="http://schemas.microsoft.com/office/drawing/2014/main" id="{197A8A88-F5E7-4158-935C-40CA45AD7ED8}"/>
                </a:ext>
              </a:extLst>
            </p:cNvPr>
            <p:cNvPicPr>
              <a:picLocks noChangeAspect="1"/>
            </p:cNvPicPr>
            <p:nvPr/>
          </p:nvPicPr>
          <p:blipFill>
            <a:blip r:embed="rId8"/>
            <a:stretch>
              <a:fillRect/>
            </a:stretch>
          </p:blipFill>
          <p:spPr>
            <a:xfrm>
              <a:off x="568686" y="13205093"/>
              <a:ext cx="12461370" cy="4958290"/>
            </a:xfrm>
            <a:prstGeom prst="rect">
              <a:avLst/>
            </a:prstGeom>
            <a:ln w="50800">
              <a:solidFill>
                <a:schemeClr val="accent1">
                  <a:lumMod val="75000"/>
                </a:schemeClr>
              </a:solidFill>
            </a:ln>
          </p:spPr>
        </p:pic>
      </p:grpSp>
      <p:grpSp>
        <p:nvGrpSpPr>
          <p:cNvPr id="8" name="Group 7">
            <a:extLst>
              <a:ext uri="{FF2B5EF4-FFF2-40B4-BE49-F238E27FC236}">
                <a16:creationId xmlns:a16="http://schemas.microsoft.com/office/drawing/2014/main" id="{4B8C79C5-1ADA-48ED-A8A2-6A0C51EB8AAA}"/>
              </a:ext>
            </a:extLst>
          </p:cNvPr>
          <p:cNvGrpSpPr/>
          <p:nvPr/>
        </p:nvGrpSpPr>
        <p:grpSpPr>
          <a:xfrm>
            <a:off x="604723" y="13857138"/>
            <a:ext cx="12320356" cy="6692053"/>
            <a:chOff x="439872" y="12688343"/>
            <a:chExt cx="10310112" cy="4795084"/>
          </a:xfrm>
        </p:grpSpPr>
        <p:sp>
          <p:nvSpPr>
            <p:cNvPr id="5" name="Rectangle 4">
              <a:extLst>
                <a:ext uri="{FF2B5EF4-FFF2-40B4-BE49-F238E27FC236}">
                  <a16:creationId xmlns:a16="http://schemas.microsoft.com/office/drawing/2014/main" id="{E8DE1B1D-B1CC-4917-A607-8BD05E8200D5}"/>
                </a:ext>
              </a:extLst>
            </p:cNvPr>
            <p:cNvSpPr/>
            <p:nvPr/>
          </p:nvSpPr>
          <p:spPr>
            <a:xfrm>
              <a:off x="439872" y="13377352"/>
              <a:ext cx="10297976" cy="4106075"/>
            </a:xfrm>
            <a:prstGeom prst="rect">
              <a:avLst/>
            </a:prstGeom>
            <a:solidFill>
              <a:schemeClr val="bg1"/>
            </a:solidFill>
            <a:ln>
              <a:solidFill>
                <a:srgbClr val="1B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4C51982-CFD5-4928-8C41-B15887733987}"/>
                </a:ext>
              </a:extLst>
            </p:cNvPr>
            <p:cNvSpPr/>
            <p:nvPr/>
          </p:nvSpPr>
          <p:spPr>
            <a:xfrm>
              <a:off x="439872" y="12688343"/>
              <a:ext cx="10310112"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Learning to navigate (</a:t>
              </a:r>
              <a:r>
                <a:rPr lang="en-US" sz="4400" b="1" dirty="0" err="1">
                  <a:solidFill>
                    <a:schemeClr val="accent3">
                      <a:lumMod val="20000"/>
                      <a:lumOff val="80000"/>
                    </a:schemeClr>
                  </a:solidFill>
                </a:rPr>
                <a:t>Mirowski</a:t>
              </a:r>
              <a:r>
                <a:rPr lang="en-US" sz="4400" b="1" dirty="0">
                  <a:solidFill>
                    <a:schemeClr val="accent3">
                      <a:lumMod val="20000"/>
                      <a:lumOff val="80000"/>
                    </a:schemeClr>
                  </a:solidFill>
                </a:rPr>
                <a:t> et al 2017)</a:t>
              </a:r>
            </a:p>
          </p:txBody>
        </p:sp>
        <p:pic>
          <p:nvPicPr>
            <p:cNvPr id="3" name="Graphic 2">
              <a:extLst>
                <a:ext uri="{FF2B5EF4-FFF2-40B4-BE49-F238E27FC236}">
                  <a16:creationId xmlns:a16="http://schemas.microsoft.com/office/drawing/2014/main" id="{457F3E5B-ED6B-4C0B-BFA5-34C5A91CAB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5893" y="13380276"/>
              <a:ext cx="8812045" cy="3992643"/>
            </a:xfrm>
            <a:prstGeom prst="rect">
              <a:avLst/>
            </a:prstGeom>
          </p:spPr>
        </p:pic>
      </p:grpSp>
      <p:sp>
        <p:nvSpPr>
          <p:cNvPr id="52" name="Rectangle 51">
            <a:extLst>
              <a:ext uri="{FF2B5EF4-FFF2-40B4-BE49-F238E27FC236}">
                <a16:creationId xmlns:a16="http://schemas.microsoft.com/office/drawing/2014/main" id="{B076208C-4D92-4C0B-8B9C-E441670E7AFC}"/>
              </a:ext>
            </a:extLst>
          </p:cNvPr>
          <p:cNvSpPr/>
          <p:nvPr/>
        </p:nvSpPr>
        <p:spPr>
          <a:xfrm>
            <a:off x="508561" y="20882437"/>
            <a:ext cx="12512679" cy="53047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Do DRL really learns to navigate?</a:t>
            </a:r>
          </a:p>
        </p:txBody>
      </p:sp>
      <p:sp>
        <p:nvSpPr>
          <p:cNvPr id="53" name="Text Box 191">
            <a:extLst>
              <a:ext uri="{FF2B5EF4-FFF2-40B4-BE49-F238E27FC236}">
                <a16:creationId xmlns:a16="http://schemas.microsoft.com/office/drawing/2014/main" id="{F86C0EFA-843B-4858-A681-F7CA1174A010}"/>
              </a:ext>
            </a:extLst>
          </p:cNvPr>
          <p:cNvSpPr txBox="1">
            <a:spLocks noChangeArrowheads="1"/>
          </p:cNvSpPr>
          <p:nvPr/>
        </p:nvSpPr>
        <p:spPr bwMode="auto">
          <a:xfrm>
            <a:off x="492923" y="21432888"/>
            <a:ext cx="12535077" cy="2932714"/>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High Tower Text" panose="02040502050506030303" pitchFamily="18" charset="0"/>
              <a:buChar char="–"/>
            </a:pPr>
            <a:r>
              <a:rPr lang="en-US" sz="3200" dirty="0">
                <a:latin typeface="+mj-lt"/>
              </a:rPr>
              <a:t>1. Do DRL algorithms perform mapping and path-planning when evaluated on unseen maps?</a:t>
            </a:r>
          </a:p>
          <a:p>
            <a:pPr marL="457200" indent="-457200" eaLnBrk="1" hangingPunct="1">
              <a:buFont typeface="High Tower Text" panose="02040502050506030303" pitchFamily="18" charset="0"/>
              <a:buChar char="–"/>
            </a:pPr>
            <a:r>
              <a:rPr lang="en-US" sz="3200" dirty="0">
                <a:latin typeface="+mj-lt"/>
              </a:rPr>
              <a:t>2. Do DRL algorithms perform shortest path planning when trained and tested on the same maps?</a:t>
            </a:r>
          </a:p>
          <a:p>
            <a:pPr marL="457200" indent="-457200" eaLnBrk="1" hangingPunct="1">
              <a:buFont typeface="High Tower Text" panose="02040502050506030303" pitchFamily="18" charset="0"/>
              <a:buChar char="–"/>
            </a:pPr>
            <a:r>
              <a:rPr lang="en-US" sz="3200" dirty="0">
                <a:latin typeface="+mj-lt"/>
              </a:rPr>
              <a:t>3. If yes, in what cases do they perform shortest path planning?</a:t>
            </a:r>
          </a:p>
        </p:txBody>
      </p:sp>
      <p:sp>
        <p:nvSpPr>
          <p:cNvPr id="54" name="Rectangle 53">
            <a:extLst>
              <a:ext uri="{FF2B5EF4-FFF2-40B4-BE49-F238E27FC236}">
                <a16:creationId xmlns:a16="http://schemas.microsoft.com/office/drawing/2014/main" id="{30D8DA41-5041-49D2-A05B-F7CC9795176C}"/>
              </a:ext>
            </a:extLst>
          </p:cNvPr>
          <p:cNvSpPr/>
          <p:nvPr/>
        </p:nvSpPr>
        <p:spPr>
          <a:xfrm>
            <a:off x="13829446" y="18681418"/>
            <a:ext cx="15544800" cy="625919"/>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Quantitative results</a:t>
            </a:r>
          </a:p>
        </p:txBody>
      </p:sp>
      <p:sp>
        <p:nvSpPr>
          <p:cNvPr id="56" name="Rectangle 55">
            <a:extLst>
              <a:ext uri="{FF2B5EF4-FFF2-40B4-BE49-F238E27FC236}">
                <a16:creationId xmlns:a16="http://schemas.microsoft.com/office/drawing/2014/main" id="{8D0F80D1-2D14-463D-A3E9-A9BB4D83AF66}"/>
              </a:ext>
            </a:extLst>
          </p:cNvPr>
          <p:cNvSpPr/>
          <p:nvPr/>
        </p:nvSpPr>
        <p:spPr>
          <a:xfrm>
            <a:off x="30165619" y="10375799"/>
            <a:ext cx="13228320" cy="625919"/>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Attention maps</a:t>
            </a:r>
          </a:p>
        </p:txBody>
      </p:sp>
      <p:sp>
        <p:nvSpPr>
          <p:cNvPr id="62" name="Text Box 191">
            <a:extLst>
              <a:ext uri="{FF2B5EF4-FFF2-40B4-BE49-F238E27FC236}">
                <a16:creationId xmlns:a16="http://schemas.microsoft.com/office/drawing/2014/main" id="{03402141-005B-4AA5-8C43-02FF9C507A57}"/>
              </a:ext>
            </a:extLst>
          </p:cNvPr>
          <p:cNvSpPr txBox="1">
            <a:spLocks noChangeArrowheads="1"/>
          </p:cNvSpPr>
          <p:nvPr/>
        </p:nvSpPr>
        <p:spPr bwMode="auto">
          <a:xfrm>
            <a:off x="436912" y="30547296"/>
            <a:ext cx="12574168" cy="1809025"/>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lvl="0">
              <a:spcAft>
                <a:spcPts val="1200"/>
              </a:spcAft>
            </a:pPr>
            <a:r>
              <a:rPr lang="en-US" sz="2400" b="1" dirty="0">
                <a:solidFill>
                  <a:prstClr val="black"/>
                </a:solidFill>
              </a:rPr>
              <a:t>Fig 1</a:t>
            </a:r>
            <a:r>
              <a:rPr lang="en-US" sz="2400" dirty="0">
                <a:solidFill>
                  <a:prstClr val="black"/>
                </a:solidFill>
              </a:rPr>
              <a:t>. The objective is to find goal as many times as possible within an episode of fixed length (1200 steps). After each goal hit, the agent gets respawned at the spawn location which can be random or static. The mazes are randomly generated and the simulation environment of </a:t>
            </a:r>
            <a:r>
              <a:rPr lang="en-US" sz="2400" dirty="0" err="1">
                <a:solidFill>
                  <a:prstClr val="black"/>
                </a:solidFill>
              </a:rPr>
              <a:t>Deepmind</a:t>
            </a:r>
            <a:r>
              <a:rPr lang="en-US" sz="2400" dirty="0">
                <a:solidFill>
                  <a:prstClr val="black"/>
                </a:solidFill>
              </a:rPr>
              <a:t> Lab [2] is used for implementation.</a:t>
            </a:r>
          </a:p>
        </p:txBody>
      </p:sp>
      <p:pic>
        <p:nvPicPr>
          <p:cNvPr id="64" name="Picture 63">
            <a:extLst>
              <a:ext uri="{FF2B5EF4-FFF2-40B4-BE49-F238E27FC236}">
                <a16:creationId xmlns:a16="http://schemas.microsoft.com/office/drawing/2014/main" id="{5EB5B29C-9D80-4111-B053-729AFB44162F}"/>
              </a:ext>
            </a:extLst>
          </p:cNvPr>
          <p:cNvPicPr>
            <a:picLocks noChangeAspect="1"/>
          </p:cNvPicPr>
          <p:nvPr/>
        </p:nvPicPr>
        <p:blipFill>
          <a:blip r:embed="rId11"/>
          <a:stretch>
            <a:fillRect/>
          </a:stretch>
        </p:blipFill>
        <p:spPr>
          <a:xfrm>
            <a:off x="14265952" y="5545273"/>
            <a:ext cx="2929967" cy="498993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7581D3-EE7B-4CA7-AF7A-4A3E99CB5D94}"/>
                  </a:ext>
                </a:extLst>
              </p:cNvPr>
              <p:cNvSpPr txBox="1"/>
              <p:nvPr/>
            </p:nvSpPr>
            <p:spPr>
              <a:xfrm>
                <a:off x="17662045" y="5791995"/>
                <a:ext cx="3064355" cy="4989931"/>
              </a:xfrm>
              <a:prstGeom prst="rect">
                <a:avLst/>
              </a:prstGeom>
              <a:noFill/>
            </p:spPr>
            <p:txBody>
              <a:bodyPr wrap="square" rtlCol="0">
                <a:noAutofit/>
              </a:bodyPr>
              <a:lstStyle/>
              <a:p>
                <a:pPr lvl="0">
                  <a:spcAft>
                    <a:spcPts val="1200"/>
                  </a:spcAft>
                </a:pPr>
                <a:r>
                  <a:rPr lang="en-US" sz="1800" dirty="0">
                    <a:solidFill>
                      <a:prstClr val="black"/>
                    </a:solidFill>
                  </a:rPr>
                  <a:t>The model utilized is a modified version of the </a:t>
                </a:r>
                <a:r>
                  <a:rPr lang="en-US" sz="1800" b="1" dirty="0">
                    <a:solidFill>
                      <a:prstClr val="black"/>
                    </a:solidFill>
                  </a:rPr>
                  <a:t>NAV-A3C-D1-D2-L</a:t>
                </a:r>
                <a:r>
                  <a:rPr lang="en-US" sz="1800" dirty="0">
                    <a:solidFill>
                      <a:prstClr val="black"/>
                    </a:solidFill>
                  </a:rPr>
                  <a:t> architecture [1].</a:t>
                </a:r>
              </a:p>
              <a:p>
                <a:pPr lvl="0">
                  <a:spcAft>
                    <a:spcPts val="1200"/>
                  </a:spcAft>
                </a:pPr>
                <a:r>
                  <a:rPr lang="en-US" sz="1800" dirty="0">
                    <a:solidFill>
                      <a:prstClr val="black"/>
                    </a:solidFill>
                  </a:rPr>
                  <a:t>Model Inputs:</a:t>
                </a:r>
              </a:p>
              <a:p>
                <a:pPr marL="457200" lvl="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𝐼</m:t>
                        </m:r>
                      </m:e>
                      <m:sub>
                        <m:r>
                          <a:rPr lang="en-US" sz="1800" i="1">
                            <a:solidFill>
                              <a:prstClr val="black"/>
                            </a:solidFill>
                            <a:latin typeface="Cambria Math" panose="02040503050406030204" pitchFamily="18" charset="0"/>
                          </a:rPr>
                          <m:t>𝑡</m:t>
                        </m:r>
                      </m:sub>
                    </m:sSub>
                  </m:oMath>
                </a14:m>
                <a:r>
                  <a:rPr lang="en-US" sz="1800" dirty="0">
                    <a:solidFill>
                      <a:prstClr val="black"/>
                    </a:solidFill>
                  </a:rPr>
                  <a:t> - RGB monocular view</a:t>
                </a:r>
              </a:p>
              <a:p>
                <a:pPr marL="457200" lvl="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𝑟</m:t>
                        </m:r>
                      </m:e>
                      <m:sub>
                        <m:r>
                          <a:rPr lang="en-US" sz="1800" i="1">
                            <a:solidFill>
                              <a:prstClr val="black"/>
                            </a:solidFill>
                            <a:latin typeface="Cambria Math" panose="02040503050406030204" pitchFamily="18" charset="0"/>
                          </a:rPr>
                          <m:t>𝑡</m:t>
                        </m:r>
                        <m:r>
                          <a:rPr lang="en-US" sz="1800" i="1">
                            <a:solidFill>
                              <a:prstClr val="black"/>
                            </a:solidFill>
                            <a:latin typeface="Cambria Math" panose="02040503050406030204" pitchFamily="18" charset="0"/>
                          </a:rPr>
                          <m:t>−1</m:t>
                        </m:r>
                      </m:sub>
                    </m:sSub>
                  </m:oMath>
                </a14:m>
                <a:r>
                  <a:rPr lang="en-US" sz="1800" dirty="0">
                    <a:solidFill>
                      <a:prstClr val="black"/>
                    </a:solidFill>
                  </a:rPr>
                  <a:t> - previous reward</a:t>
                </a:r>
              </a:p>
              <a:p>
                <a:pPr marL="457200" lvl="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𝑎</m:t>
                        </m:r>
                      </m:e>
                      <m:sub>
                        <m:r>
                          <a:rPr lang="en-US" sz="1800" i="1">
                            <a:solidFill>
                              <a:prstClr val="black"/>
                            </a:solidFill>
                            <a:latin typeface="Cambria Math" panose="02040503050406030204" pitchFamily="18" charset="0"/>
                          </a:rPr>
                          <m:t>𝑡</m:t>
                        </m:r>
                        <m:r>
                          <a:rPr lang="en-US" sz="1800" i="1">
                            <a:solidFill>
                              <a:prstClr val="black"/>
                            </a:solidFill>
                            <a:latin typeface="Cambria Math" panose="02040503050406030204" pitchFamily="18" charset="0"/>
                          </a:rPr>
                          <m:t>−1</m:t>
                        </m:r>
                      </m:sub>
                    </m:sSub>
                  </m:oMath>
                </a14:m>
                <a:r>
                  <a:rPr lang="en-US" sz="1800" dirty="0">
                    <a:solidFill>
                      <a:prstClr val="black"/>
                    </a:solidFill>
                  </a:rPr>
                  <a:t> - previous action</a:t>
                </a:r>
              </a:p>
              <a:p>
                <a:pPr lvl="0" algn="just">
                  <a:spcAft>
                    <a:spcPts val="1200"/>
                  </a:spcAft>
                </a:pPr>
                <a:r>
                  <a:rPr lang="en-US" sz="1800" dirty="0">
                    <a:solidFill>
                      <a:prstClr val="black"/>
                    </a:solidFill>
                  </a:rPr>
                  <a:t>Model Outputs:</a:t>
                </a:r>
              </a:p>
              <a:p>
                <a:pPr marL="45720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m:rPr>
                            <m:nor/>
                          </m:rPr>
                          <a:rPr lang="el-GR" sz="1800"/>
                          <m:t>π</m:t>
                        </m:r>
                      </m:e>
                      <m:sub>
                        <m:r>
                          <a:rPr lang="en-US" sz="1800" i="1">
                            <a:solidFill>
                              <a:prstClr val="black"/>
                            </a:solidFill>
                            <a:latin typeface="Cambria Math" panose="02040503050406030204" pitchFamily="18" charset="0"/>
                          </a:rPr>
                          <m:t>𝑡</m:t>
                        </m:r>
                      </m:sub>
                    </m:sSub>
                  </m:oMath>
                </a14:m>
                <a:r>
                  <a:rPr lang="en-US" sz="1800" dirty="0">
                    <a:solidFill>
                      <a:prstClr val="black"/>
                    </a:solidFill>
                  </a:rPr>
                  <a:t> - policy</a:t>
                </a:r>
              </a:p>
              <a:p>
                <a:pPr marL="45720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𝑉</m:t>
                        </m:r>
                      </m:e>
                      <m:sub>
                        <m:r>
                          <a:rPr lang="en-US" sz="1800" i="1">
                            <a:solidFill>
                              <a:prstClr val="black"/>
                            </a:solidFill>
                            <a:latin typeface="Cambria Math" panose="02040503050406030204" pitchFamily="18" charset="0"/>
                          </a:rPr>
                          <m:t>𝑡</m:t>
                        </m:r>
                      </m:sub>
                    </m:sSub>
                  </m:oMath>
                </a14:m>
                <a:r>
                  <a:rPr lang="en-US" sz="1800" dirty="0">
                    <a:solidFill>
                      <a:prstClr val="black"/>
                    </a:solidFill>
                  </a:rPr>
                  <a:t> - value function</a:t>
                </a:r>
              </a:p>
              <a:p>
                <a:pPr marL="457200" indent="-457200" algn="just">
                  <a:spcAft>
                    <a:spcPts val="1200"/>
                  </a:spcAft>
                  <a:buFont typeface="Arial" panose="020B0604020202020204" pitchFamily="34" charset="0"/>
                  <a:buChar char="•"/>
                </a:pPr>
                <a:r>
                  <a:rPr lang="en-US" sz="1800" dirty="0">
                    <a:solidFill>
                      <a:prstClr val="black"/>
                    </a:solidFill>
                  </a:rPr>
                  <a:t>L -   loop closure signal</a:t>
                </a:r>
              </a:p>
              <a:p>
                <a:pPr marL="457200" indent="-457200" algn="just">
                  <a:spcAft>
                    <a:spcPts val="1200"/>
                  </a:spcAft>
                  <a:buFont typeface="Arial" panose="020B0604020202020204" pitchFamily="34" charset="0"/>
                  <a:buChar char="•"/>
                </a:pP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𝐷</m:t>
                        </m:r>
                      </m:e>
                      <m:sub>
                        <m:r>
                          <a:rPr lang="en-US" sz="1800" i="1">
                            <a:solidFill>
                              <a:prstClr val="black"/>
                            </a:solidFill>
                            <a:latin typeface="Cambria Math" panose="02040503050406030204" pitchFamily="18" charset="0"/>
                          </a:rPr>
                          <m:t>1</m:t>
                        </m:r>
                      </m:sub>
                    </m:sSub>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𝐷</m:t>
                        </m:r>
                      </m:e>
                      <m:sub>
                        <m:r>
                          <a:rPr lang="en-US" sz="1800" i="1">
                            <a:solidFill>
                              <a:prstClr val="black"/>
                            </a:solidFill>
                            <a:latin typeface="Cambria Math" panose="02040503050406030204" pitchFamily="18" charset="0"/>
                          </a:rPr>
                          <m:t>2</m:t>
                        </m:r>
                      </m:sub>
                    </m:sSub>
                  </m:oMath>
                </a14:m>
                <a:r>
                  <a:rPr lang="en-US" sz="1800" dirty="0">
                    <a:solidFill>
                      <a:prstClr val="black"/>
                    </a:solidFill>
                  </a:rPr>
                  <a:t> - depth prediction</a:t>
                </a:r>
              </a:p>
              <a:p>
                <a:pPr lvl="0">
                  <a:spcAft>
                    <a:spcPts val="1200"/>
                  </a:spcAft>
                </a:pPr>
                <a:endParaRPr lang="en-US" sz="1800" dirty="0">
                  <a:solidFill>
                    <a:prstClr val="black"/>
                  </a:solidFill>
                </a:endParaRPr>
              </a:p>
              <a:p>
                <a:pPr>
                  <a:spcAft>
                    <a:spcPts val="1200"/>
                  </a:spcAft>
                </a:pPr>
                <a:endParaRPr lang="en-US" sz="1800" dirty="0"/>
              </a:p>
            </p:txBody>
          </p:sp>
        </mc:Choice>
        <mc:Fallback xmlns="">
          <p:sp>
            <p:nvSpPr>
              <p:cNvPr id="9" name="TextBox 8">
                <a:extLst>
                  <a:ext uri="{FF2B5EF4-FFF2-40B4-BE49-F238E27FC236}">
                    <a16:creationId xmlns:a16="http://schemas.microsoft.com/office/drawing/2014/main" id="{397581D3-EE7B-4CA7-AF7A-4A3E99CB5D94}"/>
                  </a:ext>
                </a:extLst>
              </p:cNvPr>
              <p:cNvSpPr txBox="1">
                <a:spLocks noRot="1" noChangeAspect="1" noMove="1" noResize="1" noEditPoints="1" noAdjustHandles="1" noChangeArrowheads="1" noChangeShapeType="1" noTextEdit="1"/>
              </p:cNvSpPr>
              <p:nvPr/>
            </p:nvSpPr>
            <p:spPr>
              <a:xfrm>
                <a:off x="17662045" y="5791995"/>
                <a:ext cx="3064355" cy="4989931"/>
              </a:xfrm>
              <a:prstGeom prst="rect">
                <a:avLst/>
              </a:prstGeom>
              <a:blipFill>
                <a:blip r:embed="rId12"/>
                <a:stretch>
                  <a:fillRect l="-1590" t="-611"/>
                </a:stretch>
              </a:blipFill>
            </p:spPr>
            <p:txBody>
              <a:bodyPr/>
              <a:lstStyle/>
              <a:p>
                <a:r>
                  <a:rPr lang="en-US">
                    <a:noFill/>
                  </a:rPr>
                  <a:t> </a:t>
                </a:r>
              </a:p>
            </p:txBody>
          </p:sp>
        </mc:Fallback>
      </mc:AlternateContent>
      <p:sp>
        <p:nvSpPr>
          <p:cNvPr id="81" name="Text Box 192">
            <a:extLst>
              <a:ext uri="{FF2B5EF4-FFF2-40B4-BE49-F238E27FC236}">
                <a16:creationId xmlns:a16="http://schemas.microsoft.com/office/drawing/2014/main" id="{F414FA85-928A-4F42-B292-3A53BD0BB0B8}"/>
              </a:ext>
            </a:extLst>
          </p:cNvPr>
          <p:cNvSpPr txBox="1">
            <a:spLocks noChangeArrowheads="1"/>
          </p:cNvSpPr>
          <p:nvPr/>
        </p:nvSpPr>
        <p:spPr bwMode="auto">
          <a:xfrm>
            <a:off x="13834518" y="12401247"/>
            <a:ext cx="15556040" cy="5534556"/>
          </a:xfrm>
          <a:prstGeom prst="rect">
            <a:avLst/>
          </a:prstGeom>
          <a:solidFill>
            <a:schemeClr val="bg1"/>
          </a:solidFill>
          <a:ln w="12700">
            <a:solidFill>
              <a:schemeClr val="accent1">
                <a:lumMod val="75000"/>
              </a:schemeClr>
            </a:solidFill>
          </a:ln>
          <a:effectLst/>
        </p:spPr>
        <p:txBody>
          <a:bodyPr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We randomly generate 1000 training maps and 100 testing maps for our experiments. We perform systematic experiments with increasing difficulty.</a:t>
            </a:r>
          </a:p>
        </p:txBody>
      </p:sp>
      <p:grpSp>
        <p:nvGrpSpPr>
          <p:cNvPr id="83" name="Group 82">
            <a:extLst>
              <a:ext uri="{FF2B5EF4-FFF2-40B4-BE49-F238E27FC236}">
                <a16:creationId xmlns:a16="http://schemas.microsoft.com/office/drawing/2014/main" id="{908F3E61-3CE7-43A3-ACF1-75082ECB66F1}"/>
              </a:ext>
            </a:extLst>
          </p:cNvPr>
          <p:cNvGrpSpPr/>
          <p:nvPr/>
        </p:nvGrpSpPr>
        <p:grpSpPr>
          <a:xfrm>
            <a:off x="21401941" y="4501326"/>
            <a:ext cx="7959260" cy="6644361"/>
            <a:chOff x="11347578" y="4588370"/>
            <a:chExt cx="7273367" cy="6644361"/>
          </a:xfrm>
        </p:grpSpPr>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AFA9314F-E06D-4CBB-800A-B4A0CF291B92}"/>
                    </a:ext>
                  </a:extLst>
                </p:cNvPr>
                <p:cNvSpPr/>
                <p:nvPr/>
              </p:nvSpPr>
              <p:spPr>
                <a:xfrm>
                  <a:off x="11382626" y="5255805"/>
                  <a:ext cx="7234698" cy="5976926"/>
                </a:xfrm>
                <a:prstGeom prst="rect">
                  <a:avLst/>
                </a:prstGeom>
                <a:solidFill>
                  <a:schemeClr val="bg1"/>
                </a:solidFill>
                <a:ln>
                  <a:solidFill>
                    <a:srgbClr val="1B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1200"/>
                    </a:spcAft>
                  </a:pPr>
                  <a:r>
                    <a:rPr lang="en-US" sz="1600" dirty="0">
                      <a:solidFill>
                        <a:prstClr val="black"/>
                      </a:solidFill>
                    </a:rPr>
                    <a:t>We repeat all evaluations over 100 episodes and report the average and standard deviation on the following metrics</a:t>
                  </a:r>
                </a:p>
                <a:p>
                  <a:pPr marL="342900" lvl="0" indent="-342900">
                    <a:spcAft>
                      <a:spcPts val="1200"/>
                    </a:spcAft>
                    <a:buAutoNum type="arabicPeriod"/>
                  </a:pPr>
                  <a:r>
                    <a:rPr lang="en-US" sz="1600" b="1" dirty="0">
                      <a:solidFill>
                        <a:prstClr val="black"/>
                      </a:solidFill>
                    </a:rPr>
                    <a:t>Rewards </a:t>
                  </a:r>
                  <a:r>
                    <a:rPr lang="en-US" sz="1600" dirty="0">
                      <a:solidFill>
                        <a:prstClr val="black"/>
                      </a:solidFill>
                    </a:rPr>
                    <a:t>is the total reward collected over an episode.</a:t>
                  </a:r>
                </a:p>
                <a:p>
                  <a:pPr marL="342900" lvl="0" indent="-342900">
                    <a:spcAft>
                      <a:spcPts val="1200"/>
                    </a:spcAft>
                    <a:buAutoNum type="arabicPeriod"/>
                  </a:pPr>
                  <a:r>
                    <a:rPr lang="en-US" sz="1600" b="1" dirty="0">
                      <a:solidFill>
                        <a:prstClr val="black"/>
                      </a:solidFill>
                    </a:rPr>
                    <a:t>Latency  1:&gt;1  </a:t>
                  </a:r>
                  <a:r>
                    <a:rPr lang="en-US" sz="1600" dirty="0">
                      <a:solidFill>
                        <a:prstClr val="black"/>
                      </a:solidFill>
                    </a:rPr>
                    <a:t>=</a:t>
                  </a:r>
                  <a:r>
                    <a:rPr lang="en-US" sz="1600" b="1" dirty="0">
                      <a:solidFill>
                        <a:prstClr val="black"/>
                      </a:solidFill>
                    </a:rPr>
                    <a:t> </a:t>
                  </a:r>
                  <a14:m>
                    <m:oMath xmlns:m="http://schemas.openxmlformats.org/officeDocument/2006/math">
                      <m:f>
                        <m:fPr>
                          <m:ctrlPr>
                            <a:rPr lang="en-US" sz="1600" i="1" smtClean="0">
                              <a:solidFill>
                                <a:prstClr val="black"/>
                              </a:solidFill>
                              <a:latin typeface="Cambria Math" panose="02040503050406030204" pitchFamily="18" charset="0"/>
                            </a:rPr>
                          </m:ctrlPr>
                        </m:fPr>
                        <m:num>
                          <m:r>
                            <a:rPr lang="en-US" sz="1600" b="0" i="1" smtClean="0">
                              <a:solidFill>
                                <a:prstClr val="black"/>
                              </a:solidFill>
                              <a:latin typeface="Cambria Math" panose="02040503050406030204" pitchFamily="18" charset="0"/>
                            </a:rPr>
                            <m:t>𝑇𝑖𝑚𝑒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𝑡𝑎𝑘𝑒𝑛</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𝑡𝑜</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𝑟𝑒𝑎𝑐h</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𝑡h𝑒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𝑔𝑜𝑎𝑙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𝑓𝑖𝑟𝑠𝑡</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𝑡𝑖𝑚𝑒</m:t>
                          </m:r>
                        </m:num>
                        <m:den>
                          <m:r>
                            <a:rPr lang="en-US" sz="1600" b="0" i="1" smtClean="0">
                              <a:solidFill>
                                <a:prstClr val="black"/>
                              </a:solidFill>
                              <a:latin typeface="Cambria Math" panose="02040503050406030204" pitchFamily="18" charset="0"/>
                            </a:rPr>
                            <m:t>𝑇𝑖𝑚𝑒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𝑡𝑎𝑘𝑒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𝑡𝑜</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𝑟𝑒𝑎𝑐h</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𝑔𝑜𝑎𝑙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𝑠𝑒𝑐𝑜𝑛𝑑</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𝑡𝑖𝑚𝑒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𝑜𝑛𝑤𝑎𝑟𝑑𝑠</m:t>
                          </m:r>
                        </m:den>
                      </m:f>
                    </m:oMath>
                  </a14:m>
                  <a:endParaRPr lang="en-US" sz="1600" dirty="0">
                    <a:solidFill>
                      <a:prstClr val="black"/>
                    </a:solidFill>
                  </a:endParaRPr>
                </a:p>
                <a:p>
                  <a:pPr lvl="0">
                    <a:spcAft>
                      <a:spcPts val="1200"/>
                    </a:spcAft>
                  </a:pPr>
                  <a:r>
                    <a:rPr lang="en-US" sz="1600" dirty="0">
                      <a:solidFill>
                        <a:prstClr val="black"/>
                      </a:solidFill>
                    </a:rPr>
                    <a:t>The metric is a measure of how efficiently the agent exploits map information to find a shorter path once the goal location is known. If this ratio is greater than 1, the agent is doing better than random exploration and the higher the value, the better its map-exploitation ability..</a:t>
                  </a:r>
                </a:p>
                <a:p>
                  <a:pPr lvl="0">
                    <a:spcAft>
                      <a:spcPts val="1200"/>
                    </a:spcAft>
                  </a:pPr>
                  <a:r>
                    <a:rPr lang="en-US" sz="1600" dirty="0">
                      <a:solidFill>
                        <a:prstClr val="black"/>
                      </a:solidFill>
                    </a:rPr>
                    <a:t>3. </a:t>
                  </a:r>
                  <a:r>
                    <a:rPr lang="en-US" sz="1600" b="1" dirty="0">
                      <a:solidFill>
                        <a:prstClr val="black"/>
                      </a:solidFill>
                    </a:rPr>
                    <a:t>Distance-inefficiency</a:t>
                  </a:r>
                  <a:r>
                    <a:rPr lang="en-US" sz="1600" dirty="0">
                      <a:solidFill>
                        <a:prstClr val="black"/>
                      </a:solidFill>
                    </a:rPr>
                    <a:t> = </a:t>
                  </a:r>
                  <a14:m>
                    <m:oMath xmlns:m="http://schemas.openxmlformats.org/officeDocument/2006/math">
                      <m:f>
                        <m:fPr>
                          <m:ctrlPr>
                            <a:rPr lang="en-US" sz="1600" b="0" i="1" smtClean="0">
                              <a:solidFill>
                                <a:prstClr val="black"/>
                              </a:solidFill>
                              <a:latin typeface="Cambria Math" panose="02040503050406030204" pitchFamily="18" charset="0"/>
                            </a:rPr>
                          </m:ctrlPr>
                        </m:fPr>
                        <m:num>
                          <m:r>
                            <a:rPr lang="en-US" sz="1600" b="0" i="1" smtClean="0">
                              <a:solidFill>
                                <a:prstClr val="black"/>
                              </a:solidFill>
                              <a:latin typeface="Cambria Math" panose="02040503050406030204" pitchFamily="18" charset="0"/>
                            </a:rPr>
                            <m:t>𝑡𝑜𝑡𝑎𝑙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𝑑𝑖𝑠𝑡𝑎𝑛𝑐𝑒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𝑡𝑟𝑎𝑣𝑒𝑙𝑙𝑒𝑑</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𝑎𝑓𝑡𝑒𝑟</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𝑓𝑖𝑟𝑠𝑡</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𝑔𝑜𝑎𝑙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h𝑖𝑡</m:t>
                          </m:r>
                        </m:num>
                        <m:den>
                          <m:r>
                            <a:rPr lang="en-US" sz="1600" b="0" i="1" smtClean="0">
                              <a:solidFill>
                                <a:prstClr val="black"/>
                              </a:solidFill>
                              <a:latin typeface="Cambria Math" panose="02040503050406030204" pitchFamily="18" charset="0"/>
                            </a:rPr>
                            <m:t>𝑠h𝑜𝑟𝑡𝑒𝑠𝑡</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𝑝𝑎𝑡h</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𝑑𝑖𝑠𝑡𝑎𝑛𝑐𝑒</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𝑎𝑓𝑡𝑒𝑟</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𝑓𝑖𝑟𝑠𝑡</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𝑔𝑜𝑎𝑙</m:t>
                          </m:r>
                          <m:r>
                            <a:rPr lang="en-US" sz="1600" b="0" i="1" smtClean="0">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h𝑖𝑡</m:t>
                          </m:r>
                        </m:den>
                      </m:f>
                    </m:oMath>
                  </a14:m>
                  <a:endParaRPr lang="en-US" sz="1600" b="0" dirty="0">
                    <a:solidFill>
                      <a:prstClr val="black"/>
                    </a:solidFill>
                  </a:endParaRPr>
                </a:p>
                <a:p>
                  <a:pPr lvl="0">
                    <a:spcAft>
                      <a:spcPts val="1200"/>
                    </a:spcAft>
                  </a:pPr>
                  <a:r>
                    <a:rPr lang="en-US" sz="1600" dirty="0">
                      <a:solidFill>
                        <a:prstClr val="black"/>
                      </a:solidFill>
                    </a:rPr>
                    <a:t>We ignore the exploration cycle for this metric as the agent must first find the goal before it can traverse the shortest path to it. Note that the shortest distance between the spawn and goal locations is computed in the top-down block world perspective and hence is only an approximation.</a:t>
                  </a:r>
                </a:p>
                <a:p>
                  <a:pPr lvl="0">
                    <a:spcAft>
                      <a:spcPts val="1200"/>
                    </a:spcAft>
                  </a:pPr>
                  <a:r>
                    <a:rPr lang="en-US" sz="1600" dirty="0">
                      <a:solidFill>
                        <a:prstClr val="black"/>
                      </a:solidFill>
                    </a:rPr>
                    <a:t>While the Latency 1:&gt;1 measures the factor by which the planned path to the goal is shorter than the exploration path, the Distance-inefficiency measures the length of this path with respect to the shortest possible path. </a:t>
                  </a:r>
                </a:p>
              </p:txBody>
            </p:sp>
          </mc:Choice>
          <mc:Fallback>
            <p:sp>
              <p:nvSpPr>
                <p:cNvPr id="84" name="Rectangle 83">
                  <a:extLst>
                    <a:ext uri="{FF2B5EF4-FFF2-40B4-BE49-F238E27FC236}">
                      <a16:creationId xmlns:a16="http://schemas.microsoft.com/office/drawing/2014/main" id="{AFA9314F-E06D-4CBB-800A-B4A0CF291B92}"/>
                    </a:ext>
                  </a:extLst>
                </p:cNvPr>
                <p:cNvSpPr>
                  <a:spLocks noRot="1" noChangeAspect="1" noMove="1" noResize="1" noEditPoints="1" noAdjustHandles="1" noChangeArrowheads="1" noChangeShapeType="1" noTextEdit="1"/>
                </p:cNvSpPr>
                <p:nvPr/>
              </p:nvSpPr>
              <p:spPr>
                <a:xfrm>
                  <a:off x="11382626" y="5255805"/>
                  <a:ext cx="7234698" cy="5976926"/>
                </a:xfrm>
                <a:prstGeom prst="rect">
                  <a:avLst/>
                </a:prstGeom>
                <a:blipFill>
                  <a:blip r:embed="rId13"/>
                  <a:stretch>
                    <a:fillRect l="-230"/>
                  </a:stretch>
                </a:blipFill>
                <a:ln>
                  <a:solidFill>
                    <a:srgbClr val="1B3049"/>
                  </a:solidFill>
                </a:ln>
              </p:spPr>
              <p:txBody>
                <a:bodyPr/>
                <a:lstStyle/>
                <a:p>
                  <a:r>
                    <a:rPr lang="en-US">
                      <a:noFill/>
                    </a:rPr>
                    <a:t> </a:t>
                  </a:r>
                </a:p>
              </p:txBody>
            </p:sp>
          </mc:Fallback>
        </mc:AlternateContent>
        <p:sp>
          <p:nvSpPr>
            <p:cNvPr id="85" name="Rectangle 84">
              <a:extLst>
                <a:ext uri="{FF2B5EF4-FFF2-40B4-BE49-F238E27FC236}">
                  <a16:creationId xmlns:a16="http://schemas.microsoft.com/office/drawing/2014/main" id="{BFFB073A-A048-473B-900A-AAB83D49D66B}"/>
                </a:ext>
              </a:extLst>
            </p:cNvPr>
            <p:cNvSpPr/>
            <p:nvPr/>
          </p:nvSpPr>
          <p:spPr>
            <a:xfrm>
              <a:off x="11347578" y="4588370"/>
              <a:ext cx="7273367"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Evaluation metrics</a:t>
              </a:r>
            </a:p>
          </p:txBody>
        </p:sp>
      </p:grpSp>
      <p:sp>
        <p:nvSpPr>
          <p:cNvPr id="86" name="Rectangle 85">
            <a:extLst>
              <a:ext uri="{FF2B5EF4-FFF2-40B4-BE49-F238E27FC236}">
                <a16:creationId xmlns:a16="http://schemas.microsoft.com/office/drawing/2014/main" id="{56B1E85F-6BF8-4AA2-8142-B25C4449E1CC}"/>
              </a:ext>
            </a:extLst>
          </p:cNvPr>
          <p:cNvSpPr/>
          <p:nvPr/>
        </p:nvSpPr>
        <p:spPr>
          <a:xfrm>
            <a:off x="13868400" y="11775327"/>
            <a:ext cx="15544800" cy="625919"/>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The DRL Navigation Challenge</a:t>
            </a:r>
          </a:p>
        </p:txBody>
      </p:sp>
      <p:grpSp>
        <p:nvGrpSpPr>
          <p:cNvPr id="90" name="Group 89">
            <a:extLst>
              <a:ext uri="{FF2B5EF4-FFF2-40B4-BE49-F238E27FC236}">
                <a16:creationId xmlns:a16="http://schemas.microsoft.com/office/drawing/2014/main" id="{6ED3C0D5-0BDE-4F76-8AAB-A7B0F712889B}"/>
              </a:ext>
            </a:extLst>
          </p:cNvPr>
          <p:cNvGrpSpPr/>
          <p:nvPr/>
        </p:nvGrpSpPr>
        <p:grpSpPr>
          <a:xfrm>
            <a:off x="30171954" y="25137848"/>
            <a:ext cx="13276609" cy="2471249"/>
            <a:chOff x="34967705" y="24846737"/>
            <a:chExt cx="8671528" cy="2471249"/>
          </a:xfrm>
        </p:grpSpPr>
        <p:sp>
          <p:nvSpPr>
            <p:cNvPr id="92" name="Text Box 193">
              <a:extLst>
                <a:ext uri="{FF2B5EF4-FFF2-40B4-BE49-F238E27FC236}">
                  <a16:creationId xmlns:a16="http://schemas.microsoft.com/office/drawing/2014/main" id="{A88ECFCB-6276-4B9D-BF78-AF05EEFF9E46}"/>
                </a:ext>
              </a:extLst>
            </p:cNvPr>
            <p:cNvSpPr txBox="1">
              <a:spLocks noChangeArrowheads="1"/>
            </p:cNvSpPr>
            <p:nvPr/>
          </p:nvSpPr>
          <p:spPr bwMode="auto">
            <a:xfrm>
              <a:off x="34967705" y="25502151"/>
              <a:ext cx="8671528" cy="1815835"/>
            </a:xfrm>
            <a:prstGeom prst="rect">
              <a:avLst/>
            </a:prstGeom>
            <a:solidFill>
              <a:schemeClr val="bg1"/>
            </a:solidFill>
            <a:ln w="12700">
              <a:solidFill>
                <a:schemeClr val="accent1">
                  <a:lumMod val="75000"/>
                </a:schemeClr>
              </a:solidFill>
            </a:ln>
            <a:effectLst/>
          </p:spPr>
          <p:txBody>
            <a:bodyPr wrap="square" lIns="457200" tIns="137137" rIns="457200" bIns="137137" anchor="t" anchorCtr="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tabLst>
                  <a:tab pos="465138" algn="l"/>
                </a:tabLst>
              </a:pPr>
              <a:r>
                <a:rPr lang="en-US" sz="2000" dirty="0">
                  <a:latin typeface="Calibri" pitchFamily="34" charset="0"/>
                </a:rPr>
                <a:t>1. To answer the do DRL-based navigation algorithms really ``learn to navigate‘’?  Our results answer this question negatively. </a:t>
              </a:r>
            </a:p>
            <a:p>
              <a:pPr algn="just" eaLnBrk="1" hangingPunct="1">
                <a:tabLst>
                  <a:tab pos="465138" algn="l"/>
                </a:tabLst>
              </a:pPr>
              <a:r>
                <a:rPr lang="en-US" sz="2000" dirty="0">
                  <a:latin typeface="Calibri" pitchFamily="34" charset="0"/>
                </a:rPr>
                <a:t>2. At best, we can say that DRL-based algorithms learn to navigate in the training environment, rather than learning any general techniques of navigation which is what classical mapping and path planning algorithms provide.</a:t>
              </a:r>
            </a:p>
            <a:p>
              <a:pPr marL="465138" indent="-465138" algn="just" eaLnBrk="1" hangingPunct="1">
                <a:tabLst>
                  <a:tab pos="465138" algn="l"/>
                </a:tabLst>
              </a:pPr>
              <a:endParaRPr lang="en-US" sz="2000" dirty="0">
                <a:latin typeface="Calibri" pitchFamily="34" charset="0"/>
              </a:endParaRPr>
            </a:p>
          </p:txBody>
        </p:sp>
        <p:sp>
          <p:nvSpPr>
            <p:cNvPr id="93" name="Rectangle 92">
              <a:extLst>
                <a:ext uri="{FF2B5EF4-FFF2-40B4-BE49-F238E27FC236}">
                  <a16:creationId xmlns:a16="http://schemas.microsoft.com/office/drawing/2014/main" id="{C39AB544-5022-4DC2-8BB7-D5E5440E91CE}"/>
                </a:ext>
              </a:extLst>
            </p:cNvPr>
            <p:cNvSpPr/>
            <p:nvPr/>
          </p:nvSpPr>
          <p:spPr>
            <a:xfrm>
              <a:off x="34967706" y="24846737"/>
              <a:ext cx="8671527" cy="633923"/>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Conclusions</a:t>
              </a:r>
            </a:p>
          </p:txBody>
        </p:sp>
      </p:grpSp>
      <p:pic>
        <p:nvPicPr>
          <p:cNvPr id="13" name="Graphic 12">
            <a:extLst>
              <a:ext uri="{FF2B5EF4-FFF2-40B4-BE49-F238E27FC236}">
                <a16:creationId xmlns:a16="http://schemas.microsoft.com/office/drawing/2014/main" id="{22E2C7EF-FE75-4B4D-919A-C6C4F5DBA9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58502" y="22147668"/>
            <a:ext cx="13764596" cy="7223472"/>
          </a:xfrm>
          <a:prstGeom prst="rect">
            <a:avLst/>
          </a:prstGeom>
        </p:spPr>
      </p:pic>
      <p:grpSp>
        <p:nvGrpSpPr>
          <p:cNvPr id="20" name="Group 19">
            <a:extLst>
              <a:ext uri="{FF2B5EF4-FFF2-40B4-BE49-F238E27FC236}">
                <a16:creationId xmlns:a16="http://schemas.microsoft.com/office/drawing/2014/main" id="{A77A0C83-39A8-4F86-9AC3-8A57A20029A7}"/>
              </a:ext>
            </a:extLst>
          </p:cNvPr>
          <p:cNvGrpSpPr/>
          <p:nvPr/>
        </p:nvGrpSpPr>
        <p:grpSpPr>
          <a:xfrm>
            <a:off x="30165619" y="4506183"/>
            <a:ext cx="13276607" cy="5613685"/>
            <a:chOff x="30243977" y="17924339"/>
            <a:chExt cx="13276607" cy="5613685"/>
          </a:xfrm>
        </p:grpSpPr>
        <p:sp>
          <p:nvSpPr>
            <p:cNvPr id="87" name="Text Box 191">
              <a:extLst>
                <a:ext uri="{FF2B5EF4-FFF2-40B4-BE49-F238E27FC236}">
                  <a16:creationId xmlns:a16="http://schemas.microsoft.com/office/drawing/2014/main" id="{7CCE2B63-77B4-4621-A3F9-57FAC2BE3D9C}"/>
                </a:ext>
              </a:extLst>
            </p:cNvPr>
            <p:cNvSpPr txBox="1">
              <a:spLocks noChangeArrowheads="1"/>
            </p:cNvSpPr>
            <p:nvPr/>
          </p:nvSpPr>
          <p:spPr bwMode="auto">
            <a:xfrm>
              <a:off x="30243977" y="18421154"/>
              <a:ext cx="13246128" cy="5116870"/>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High Tower Text" panose="02040502050506030303" pitchFamily="18" charset="0"/>
                <a:buChar char="–"/>
              </a:pPr>
              <a:endParaRPr lang="en-US" sz="3200" dirty="0">
                <a:latin typeface="+mj-lt"/>
              </a:endParaRPr>
            </a:p>
          </p:txBody>
        </p:sp>
        <p:sp>
          <p:nvSpPr>
            <p:cNvPr id="89" name="Rectangle 88">
              <a:extLst>
                <a:ext uri="{FF2B5EF4-FFF2-40B4-BE49-F238E27FC236}">
                  <a16:creationId xmlns:a16="http://schemas.microsoft.com/office/drawing/2014/main" id="{D10DC37C-65E5-4031-BDE3-E0FB43AD4993}"/>
                </a:ext>
              </a:extLst>
            </p:cNvPr>
            <p:cNvSpPr/>
            <p:nvPr/>
          </p:nvSpPr>
          <p:spPr>
            <a:xfrm>
              <a:off x="30243977" y="17924339"/>
              <a:ext cx="13276607" cy="505592"/>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Unseen maps and effects of apples and texture</a:t>
              </a:r>
            </a:p>
          </p:txBody>
        </p:sp>
        <p:pic>
          <p:nvPicPr>
            <p:cNvPr id="16" name="Graphic 15">
              <a:extLst>
                <a:ext uri="{FF2B5EF4-FFF2-40B4-BE49-F238E27FC236}">
                  <a16:creationId xmlns:a16="http://schemas.microsoft.com/office/drawing/2014/main" id="{170E6926-56B3-4A82-A71C-A9BF43CA7FD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292516" y="18699676"/>
              <a:ext cx="11385997" cy="3522847"/>
            </a:xfrm>
            <a:prstGeom prst="rect">
              <a:avLst/>
            </a:prstGeom>
          </p:spPr>
        </p:pic>
      </p:grpSp>
      <p:sp>
        <p:nvSpPr>
          <p:cNvPr id="17" name="TextBox 16">
            <a:extLst>
              <a:ext uri="{FF2B5EF4-FFF2-40B4-BE49-F238E27FC236}">
                <a16:creationId xmlns:a16="http://schemas.microsoft.com/office/drawing/2014/main" id="{EF61B1B8-F9D6-4523-A654-E3A862A2A337}"/>
              </a:ext>
            </a:extLst>
          </p:cNvPr>
          <p:cNvSpPr txBox="1"/>
          <p:nvPr/>
        </p:nvSpPr>
        <p:spPr>
          <a:xfrm>
            <a:off x="14265952" y="13312512"/>
            <a:ext cx="6905971" cy="4071538"/>
          </a:xfrm>
          <a:prstGeom prst="rect">
            <a:avLst/>
          </a:prstGeom>
          <a:noFill/>
        </p:spPr>
        <p:txBody>
          <a:bodyPr wrap="square" rtlCol="0">
            <a:noAutofit/>
          </a:bodyPr>
          <a:lstStyle/>
          <a:p>
            <a:pPr marL="514350" indent="-514350">
              <a:spcAft>
                <a:spcPts val="1200"/>
              </a:spcAft>
              <a:buAutoNum type="arabicPeriod"/>
            </a:pPr>
            <a:r>
              <a:rPr lang="en-US" sz="2000" b="1" dirty="0"/>
              <a:t>Static goal, static spawn, static maze.</a:t>
            </a:r>
            <a:r>
              <a:rPr lang="en-US" sz="2000" dirty="0"/>
              <a:t> All three goal location, spawn location and maze are static during training and testing.</a:t>
            </a:r>
          </a:p>
          <a:p>
            <a:pPr marL="514350" indent="-514350">
              <a:spcAft>
                <a:spcPts val="1200"/>
              </a:spcAft>
              <a:buFontTx/>
              <a:buAutoNum type="arabicPeriod"/>
            </a:pPr>
            <a:r>
              <a:rPr lang="en-US" sz="2000" b="1" dirty="0"/>
              <a:t>Static goal, random spawn, static maze. </a:t>
            </a:r>
            <a:r>
              <a:rPr lang="en-US" sz="2000" dirty="0"/>
              <a:t>This problem is more difficult than previous case because the agent must find an optimal policy to the goal from each possible starting point in the maze. The spawn location is different for each spawn during an episode. </a:t>
            </a:r>
          </a:p>
          <a:p>
            <a:pPr marL="514350" indent="-514350">
              <a:spcAft>
                <a:spcPts val="1200"/>
              </a:spcAft>
              <a:buFontTx/>
              <a:buAutoNum type="arabicPeriod"/>
            </a:pPr>
            <a:r>
              <a:rPr lang="en-US" sz="2000" dirty="0"/>
              <a:t>3. </a:t>
            </a:r>
            <a:r>
              <a:rPr lang="en-US" sz="2000" b="1" dirty="0"/>
              <a:t>Random goal, static spawn, static maze.</a:t>
            </a:r>
            <a:r>
              <a:rPr lang="en-US" sz="2000" dirty="0"/>
              <a:t> We choose a random goal location for each episode, but the goal location stays constant throughout an episode. The agent can perform well on this experiment by remembering the goal</a:t>
            </a:r>
            <a:endParaRPr lang="en-US" sz="2000" b="1" dirty="0"/>
          </a:p>
          <a:p>
            <a:pPr marL="514350" indent="-514350">
              <a:spcAft>
                <a:spcPts val="1200"/>
              </a:spcAft>
              <a:buAutoNum type="arabicPeriod"/>
            </a:pPr>
            <a:endParaRPr lang="en-US" sz="2000" dirty="0"/>
          </a:p>
        </p:txBody>
      </p:sp>
      <p:sp>
        <p:nvSpPr>
          <p:cNvPr id="18" name="TextBox 17">
            <a:extLst>
              <a:ext uri="{FF2B5EF4-FFF2-40B4-BE49-F238E27FC236}">
                <a16:creationId xmlns:a16="http://schemas.microsoft.com/office/drawing/2014/main" id="{2A5138B3-D93A-4E59-888D-BC3E80E29659}"/>
              </a:ext>
            </a:extLst>
          </p:cNvPr>
          <p:cNvSpPr txBox="1"/>
          <p:nvPr/>
        </p:nvSpPr>
        <p:spPr>
          <a:xfrm>
            <a:off x="21640800" y="13312512"/>
            <a:ext cx="7086600" cy="4289688"/>
          </a:xfrm>
          <a:prstGeom prst="rect">
            <a:avLst/>
          </a:prstGeom>
          <a:noFill/>
        </p:spPr>
        <p:txBody>
          <a:bodyPr wrap="square" rtlCol="0">
            <a:noAutofit/>
          </a:bodyPr>
          <a:lstStyle/>
          <a:p>
            <a:pPr>
              <a:spcAft>
                <a:spcPts val="1200"/>
              </a:spcAft>
            </a:pPr>
            <a:r>
              <a:rPr lang="en-US" sz="2000" dirty="0"/>
              <a:t>location after it has been discovered and exploiting the information to revisit the goal faster. </a:t>
            </a:r>
          </a:p>
          <a:p>
            <a:pPr>
              <a:spcAft>
                <a:spcPts val="1200"/>
              </a:spcAft>
            </a:pPr>
            <a:r>
              <a:rPr lang="en-US" sz="2000" dirty="0"/>
              <a:t>4. </a:t>
            </a:r>
            <a:r>
              <a:rPr lang="en-US" sz="2000" b="1" dirty="0"/>
              <a:t>Random goal, random spawn, static maze. </a:t>
            </a:r>
            <a:r>
              <a:rPr lang="en-US" sz="2000" dirty="0"/>
              <a:t>This is the problem that is addressed by </a:t>
            </a:r>
            <a:r>
              <a:rPr lang="en-US" sz="2000" dirty="0" err="1"/>
              <a:t>Mirowski</a:t>
            </a:r>
            <a:r>
              <a:rPr lang="en-US" sz="2000" dirty="0"/>
              <a:t> et al (2017) with limited success. They evaluate this case on two maps and report Latency 1:&gt;1 to be greater than 1 in one of the two maps. We evaluate the same metric on ten other maps.</a:t>
            </a:r>
          </a:p>
          <a:p>
            <a:pPr>
              <a:spcAft>
                <a:spcPts val="1200"/>
              </a:spcAft>
            </a:pPr>
            <a:r>
              <a:rPr lang="en-US" sz="2000" dirty="0"/>
              <a:t>5. </a:t>
            </a:r>
            <a:r>
              <a:rPr lang="en-US" sz="2000" b="1" dirty="0"/>
              <a:t>Random goal, random spawn, random maze. </a:t>
            </a:r>
            <a:r>
              <a:rPr lang="en-US" sz="2000" dirty="0"/>
              <a:t>We test DRL algorithms on unseen maps like other machine learning algorithms. </a:t>
            </a:r>
          </a:p>
        </p:txBody>
      </p:sp>
      <p:grpSp>
        <p:nvGrpSpPr>
          <p:cNvPr id="21" name="Group 20">
            <a:extLst>
              <a:ext uri="{FF2B5EF4-FFF2-40B4-BE49-F238E27FC236}">
                <a16:creationId xmlns:a16="http://schemas.microsoft.com/office/drawing/2014/main" id="{28BCB5A9-98A6-4AD2-9117-B56D06D1F397}"/>
              </a:ext>
            </a:extLst>
          </p:cNvPr>
          <p:cNvGrpSpPr/>
          <p:nvPr/>
        </p:nvGrpSpPr>
        <p:grpSpPr>
          <a:xfrm>
            <a:off x="30147812" y="17896628"/>
            <a:ext cx="13258800" cy="6953374"/>
            <a:chOff x="30261784" y="4563415"/>
            <a:chExt cx="13258800" cy="6953374"/>
          </a:xfrm>
        </p:grpSpPr>
        <p:sp>
          <p:nvSpPr>
            <p:cNvPr id="12" name="Text Box 191"/>
            <p:cNvSpPr txBox="1">
              <a:spLocks noChangeArrowheads="1"/>
            </p:cNvSpPr>
            <p:nvPr/>
          </p:nvSpPr>
          <p:spPr bwMode="auto">
            <a:xfrm>
              <a:off x="30261784" y="5042666"/>
              <a:ext cx="13258800" cy="6474123"/>
            </a:xfrm>
            <a:prstGeom prst="rect">
              <a:avLst/>
            </a:prstGeom>
            <a:solidFill>
              <a:schemeClr val="bg1"/>
            </a:solidFill>
            <a:ln w="12700">
              <a:solidFill>
                <a:schemeClr val="accent1">
                  <a:lumMod val="75000"/>
                </a:schemeClr>
              </a:solidFill>
            </a:ln>
            <a:effectLst/>
          </p:spPr>
          <p:txBody>
            <a:bodyPr wrap="square"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High Tower Text" panose="02040502050506030303" pitchFamily="18" charset="0"/>
                <a:buChar char="–"/>
              </a:pPr>
              <a:endParaRPr lang="en-US" sz="3200" dirty="0">
                <a:latin typeface="+mj-lt"/>
              </a:endParaRPr>
            </a:p>
          </p:txBody>
        </p:sp>
        <p:grpSp>
          <p:nvGrpSpPr>
            <p:cNvPr id="27" name="Group 26">
              <a:extLst>
                <a:ext uri="{FF2B5EF4-FFF2-40B4-BE49-F238E27FC236}">
                  <a16:creationId xmlns:a16="http://schemas.microsoft.com/office/drawing/2014/main" id="{2490B200-4313-45DB-B546-9253B55BEDAC}"/>
                </a:ext>
              </a:extLst>
            </p:cNvPr>
            <p:cNvGrpSpPr>
              <a:grpSpLocks noChangeAspect="1"/>
            </p:cNvGrpSpPr>
            <p:nvPr/>
          </p:nvGrpSpPr>
          <p:grpSpPr>
            <a:xfrm>
              <a:off x="30580946" y="5298598"/>
              <a:ext cx="12620476" cy="4418907"/>
              <a:chOff x="11887200" y="23390878"/>
              <a:chExt cx="18288000" cy="6403322"/>
            </a:xfrm>
          </p:grpSpPr>
          <p:pic>
            <p:nvPicPr>
              <p:cNvPr id="23" name="Picture 22">
                <a:extLst>
                  <a:ext uri="{FF2B5EF4-FFF2-40B4-BE49-F238E27FC236}">
                    <a16:creationId xmlns:a16="http://schemas.microsoft.com/office/drawing/2014/main" id="{EC73DD96-4AFD-4A97-B76D-2097326ADFBD}"/>
                  </a:ext>
                </a:extLst>
              </p:cNvPr>
              <p:cNvPicPr>
                <a:picLocks noChangeAspect="1"/>
              </p:cNvPicPr>
              <p:nvPr/>
            </p:nvPicPr>
            <p:blipFill>
              <a:blip r:embed="rId18"/>
              <a:stretch>
                <a:fillRect/>
              </a:stretch>
            </p:blipFill>
            <p:spPr>
              <a:xfrm>
                <a:off x="11887200" y="27752777"/>
                <a:ext cx="18288000" cy="2041423"/>
              </a:xfrm>
              <a:prstGeom prst="rect">
                <a:avLst/>
              </a:prstGeom>
            </p:spPr>
          </p:pic>
          <p:pic>
            <p:nvPicPr>
              <p:cNvPr id="24" name="Picture 23">
                <a:extLst>
                  <a:ext uri="{FF2B5EF4-FFF2-40B4-BE49-F238E27FC236}">
                    <a16:creationId xmlns:a16="http://schemas.microsoft.com/office/drawing/2014/main" id="{13A2372F-213E-4CBB-A4EE-A35FC0E76312}"/>
                  </a:ext>
                </a:extLst>
              </p:cNvPr>
              <p:cNvPicPr preferRelativeResize="0">
                <a:picLocks noChangeAspect="1"/>
              </p:cNvPicPr>
              <p:nvPr/>
            </p:nvPicPr>
            <p:blipFill>
              <a:blip r:embed="rId19"/>
              <a:stretch>
                <a:fillRect/>
              </a:stretch>
            </p:blipFill>
            <p:spPr>
              <a:xfrm>
                <a:off x="11887200" y="23390878"/>
                <a:ext cx="18288000" cy="1859889"/>
              </a:xfrm>
              <a:prstGeom prst="rect">
                <a:avLst/>
              </a:prstGeom>
            </p:spPr>
          </p:pic>
          <p:pic>
            <p:nvPicPr>
              <p:cNvPr id="26" name="Picture 25">
                <a:extLst>
                  <a:ext uri="{FF2B5EF4-FFF2-40B4-BE49-F238E27FC236}">
                    <a16:creationId xmlns:a16="http://schemas.microsoft.com/office/drawing/2014/main" id="{EA5F21D1-33CE-43F8-8A98-D023EF7E1911}"/>
                  </a:ext>
                </a:extLst>
              </p:cNvPr>
              <p:cNvPicPr>
                <a:picLocks noChangeAspect="1"/>
              </p:cNvPicPr>
              <p:nvPr/>
            </p:nvPicPr>
            <p:blipFill>
              <a:blip r:embed="rId20"/>
              <a:stretch>
                <a:fillRect/>
              </a:stretch>
            </p:blipFill>
            <p:spPr>
              <a:xfrm>
                <a:off x="11887200" y="25450800"/>
                <a:ext cx="18288000" cy="2041423"/>
              </a:xfrm>
              <a:prstGeom prst="rect">
                <a:avLst/>
              </a:prstGeom>
            </p:spPr>
          </p:pic>
        </p:grpSp>
        <p:sp>
          <p:nvSpPr>
            <p:cNvPr id="55" name="Rectangle 54">
              <a:extLst>
                <a:ext uri="{FF2B5EF4-FFF2-40B4-BE49-F238E27FC236}">
                  <a16:creationId xmlns:a16="http://schemas.microsoft.com/office/drawing/2014/main" id="{BCEBB709-D4FC-4CD2-991F-9407E4F918DC}"/>
                </a:ext>
              </a:extLst>
            </p:cNvPr>
            <p:cNvSpPr/>
            <p:nvPr/>
          </p:nvSpPr>
          <p:spPr>
            <a:xfrm>
              <a:off x="30261784" y="4563415"/>
              <a:ext cx="13258800" cy="479252"/>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Qualitative results</a:t>
              </a:r>
            </a:p>
          </p:txBody>
        </p:sp>
        <p:sp>
          <p:nvSpPr>
            <p:cNvPr id="94" name="TextBox 93">
              <a:extLst>
                <a:ext uri="{FF2B5EF4-FFF2-40B4-BE49-F238E27FC236}">
                  <a16:creationId xmlns:a16="http://schemas.microsoft.com/office/drawing/2014/main" id="{42F41AFE-62F5-45C5-AA58-1A4D31049904}"/>
                </a:ext>
              </a:extLst>
            </p:cNvPr>
            <p:cNvSpPr txBox="1"/>
            <p:nvPr/>
          </p:nvSpPr>
          <p:spPr>
            <a:xfrm>
              <a:off x="30556799" y="9728567"/>
              <a:ext cx="12620476" cy="1698069"/>
            </a:xfrm>
            <a:prstGeom prst="rect">
              <a:avLst/>
            </a:prstGeom>
            <a:noFill/>
          </p:spPr>
          <p:txBody>
            <a:bodyPr wrap="square" rtlCol="0">
              <a:noAutofit/>
            </a:bodyPr>
            <a:lstStyle/>
            <a:p>
              <a:pPr>
                <a:spcAft>
                  <a:spcPts val="1200"/>
                </a:spcAft>
              </a:pPr>
              <a:r>
                <a:rPr lang="en-US" sz="1600" b="1" dirty="0"/>
                <a:t>Fig 4</a:t>
              </a:r>
              <a:r>
                <a:rPr lang="en-US" sz="1600" dirty="0"/>
                <a:t>. Snapshots of path taken by the agent to reach the goal in a single episode when model trained on 1000 maps is evaluated Square, Wrench and Goal map. The top row shows an evaluation example on Square map, the agent takes the shortest path 6/10 times but when averaged over 100 episodes, the percentage of shortest path taken is not better than random 50.4% (±12.8%). Although for the example of Wrench map the agent takes the shortest path 8/10 times but when averaged over 100 episodes, the percentage of shortest path taken is reduced to 32.9% (±25.1%). For the Goal map, the example chosen here shows that the shortest path is only taken 1/6 times, on an average over 100 episodes, the shortest path is taken 42.6% (±35.1%) times. Agents thus appear to be unable to generalize learned navigational abilities to unseen maps and perform better-than-random exploration.</a:t>
              </a:r>
            </a:p>
          </p:txBody>
        </p:sp>
      </p:grpSp>
      <p:sp>
        <p:nvSpPr>
          <p:cNvPr id="95" name="TextBox 94">
            <a:extLst>
              <a:ext uri="{FF2B5EF4-FFF2-40B4-BE49-F238E27FC236}">
                <a16:creationId xmlns:a16="http://schemas.microsoft.com/office/drawing/2014/main" id="{0F702C2F-4E85-458B-A247-1BA17D651863}"/>
              </a:ext>
            </a:extLst>
          </p:cNvPr>
          <p:cNvSpPr txBox="1"/>
          <p:nvPr/>
        </p:nvSpPr>
        <p:spPr>
          <a:xfrm>
            <a:off x="30536977" y="8918721"/>
            <a:ext cx="12620476" cy="1201147"/>
          </a:xfrm>
          <a:prstGeom prst="rect">
            <a:avLst/>
          </a:prstGeom>
          <a:noFill/>
        </p:spPr>
        <p:txBody>
          <a:bodyPr wrap="square" rtlCol="0">
            <a:noAutofit/>
          </a:bodyPr>
          <a:lstStyle/>
          <a:p>
            <a:pPr>
              <a:spcAft>
                <a:spcPts val="1200"/>
              </a:spcAft>
            </a:pPr>
            <a:r>
              <a:rPr lang="en-US" sz="1600" b="1" dirty="0"/>
              <a:t>Fig 4</a:t>
            </a:r>
            <a:r>
              <a:rPr lang="en-US" sz="1600" dirty="0"/>
              <a:t>. Plots showing the effect of number of training maps with random textures (</a:t>
            </a:r>
            <a:r>
              <a:rPr lang="en-US" sz="1600" dirty="0" err="1"/>
              <a:t>Rnd</a:t>
            </a:r>
            <a:r>
              <a:rPr lang="en-US" sz="1600" dirty="0"/>
              <a:t> Textures) and the presence of apples (With apples) when evaluated on unseen maps. We note that the difference between mean metrics is negligible when their standard deviations are taken in to account. The effect of apples or textures can thus be ignored.  The only clear trend can be seen in the Latency 1:&gt;1 metric which suggests that random textures without apples is the most advantageous for agents to exploit goal location information.</a:t>
            </a:r>
          </a:p>
        </p:txBody>
      </p:sp>
      <p:sp>
        <p:nvSpPr>
          <p:cNvPr id="96" name="TextBox 95">
            <a:extLst>
              <a:ext uri="{FF2B5EF4-FFF2-40B4-BE49-F238E27FC236}">
                <a16:creationId xmlns:a16="http://schemas.microsoft.com/office/drawing/2014/main" id="{3D8784FF-0774-4F9D-ADC7-2FA9B39DEDCE}"/>
              </a:ext>
            </a:extLst>
          </p:cNvPr>
          <p:cNvSpPr txBox="1"/>
          <p:nvPr/>
        </p:nvSpPr>
        <p:spPr>
          <a:xfrm>
            <a:off x="30596918" y="16155808"/>
            <a:ext cx="12620476" cy="1181991"/>
          </a:xfrm>
          <a:prstGeom prst="rect">
            <a:avLst/>
          </a:prstGeom>
          <a:noFill/>
        </p:spPr>
        <p:txBody>
          <a:bodyPr wrap="square" rtlCol="0">
            <a:noAutofit/>
          </a:bodyPr>
          <a:lstStyle/>
          <a:p>
            <a:pPr>
              <a:spcAft>
                <a:spcPts val="1200"/>
              </a:spcAft>
            </a:pPr>
            <a:r>
              <a:rPr lang="en-US" sz="1600" b="1" dirty="0"/>
              <a:t>Fig 5</a:t>
            </a:r>
            <a:r>
              <a:rPr lang="en-US" sz="1600" dirty="0"/>
              <a:t>. Visualizing attention for two sequences. The first two rows show the sequence when the model is trained on and evaluated on the same map. The last two rows shows the sequence for a model trained on 1000 maps and evaluated on one of the maps. We observe that the attention is uniformly distributed on the image when the agent spawns. The attention narrows down few pixels in the center when the agent is navigating through the corridor. It spreads to the entire image around turns and junctions. The algorithm also pays close attention to important objects like goal, apples and unique decals</a:t>
            </a:r>
          </a:p>
        </p:txBody>
      </p:sp>
      <p:pic>
        <p:nvPicPr>
          <p:cNvPr id="1026" name="Picture 2" descr="Image result for nsf logo no background">
            <a:extLst>
              <a:ext uri="{FF2B5EF4-FFF2-40B4-BE49-F238E27FC236}">
                <a16:creationId xmlns:a16="http://schemas.microsoft.com/office/drawing/2014/main" id="{E55B42FF-48D3-4279-BC4A-D43A123F4BD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397711" y="1382731"/>
            <a:ext cx="2622790" cy="2622790"/>
          </a:xfrm>
          <a:prstGeom prst="rect">
            <a:avLst/>
          </a:prstGeom>
          <a:noFill/>
          <a:extLst>
            <a:ext uri="{909E8E84-426E-40DD-AFC4-6F175D3DCCD1}">
              <a14:hiddenFill xmlns:a14="http://schemas.microsoft.com/office/drawing/2010/main">
                <a:solidFill>
                  <a:srgbClr val="FFFFFF"/>
                </a:solidFill>
              </a14:hiddenFill>
            </a:ext>
          </a:extLst>
        </p:spPr>
      </p:pic>
      <p:sp>
        <p:nvSpPr>
          <p:cNvPr id="67" name="Text Box 123">
            <a:extLst>
              <a:ext uri="{FF2B5EF4-FFF2-40B4-BE49-F238E27FC236}">
                <a16:creationId xmlns:a16="http://schemas.microsoft.com/office/drawing/2014/main" id="{76695FA6-B309-413C-B746-FFED1055F0CC}"/>
              </a:ext>
            </a:extLst>
          </p:cNvPr>
          <p:cNvSpPr txBox="1">
            <a:spLocks noChangeArrowheads="1"/>
          </p:cNvSpPr>
          <p:nvPr/>
        </p:nvSpPr>
        <p:spPr bwMode="auto">
          <a:xfrm>
            <a:off x="35713005" y="-120538"/>
            <a:ext cx="8153401"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3200" dirty="0">
                <a:solidFill>
                  <a:schemeClr val="accent3">
                    <a:lumMod val="20000"/>
                    <a:lumOff val="80000"/>
                  </a:schemeClr>
                </a:solidFill>
                <a:latin typeface="Courier New" panose="02070309020205020404" pitchFamily="49" charset="0"/>
                <a:cs typeface="Courier New" panose="02070309020205020404" pitchFamily="49" charset="0"/>
              </a:rPr>
              <a:t>2017 NSF NRI PI MEETING</a:t>
            </a:r>
            <a:br>
              <a:rPr lang="en-US" sz="3200" dirty="0">
                <a:solidFill>
                  <a:schemeClr val="accent3">
                    <a:lumMod val="20000"/>
                    <a:lumOff val="80000"/>
                  </a:schemeClr>
                </a:solidFill>
                <a:latin typeface="Courier New" panose="02070309020205020404" pitchFamily="49" charset="0"/>
                <a:cs typeface="Courier New" panose="02070309020205020404" pitchFamily="49" charset="0"/>
              </a:rPr>
            </a:br>
            <a:r>
              <a:rPr lang="en-US" sz="3200" dirty="0">
                <a:solidFill>
                  <a:schemeClr val="accent3">
                    <a:lumMod val="20000"/>
                    <a:lumOff val="80000"/>
                  </a:schemeClr>
                </a:solidFill>
                <a:latin typeface="Courier New" panose="02070309020205020404" pitchFamily="49" charset="0"/>
                <a:cs typeface="Courier New" panose="02070309020205020404" pitchFamily="49" charset="0"/>
              </a:rPr>
              <a:t>Project IIS 1522904: </a:t>
            </a:r>
            <a:r>
              <a:rPr lang="en-US" sz="3200" dirty="0" err="1">
                <a:solidFill>
                  <a:schemeClr val="accent3">
                    <a:lumMod val="20000"/>
                    <a:lumOff val="80000"/>
                  </a:schemeClr>
                </a:solidFill>
                <a:latin typeface="Courier New" panose="02070309020205020404" pitchFamily="49" charset="0"/>
                <a:cs typeface="Courier New" panose="02070309020205020404" pitchFamily="49" charset="0"/>
              </a:rPr>
              <a:t>RobotSLANG</a:t>
            </a:r>
            <a:endParaRPr lang="en-US" sz="3200" dirty="0">
              <a:solidFill>
                <a:schemeClr val="accent3">
                  <a:lumMod val="20000"/>
                  <a:lumOff val="8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51251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CEA23B3-1354-4276-8780-B5654982A905}"/>
              </a:ext>
            </a:extLst>
          </p:cNvPr>
          <p:cNvGrpSpPr/>
          <p:nvPr/>
        </p:nvGrpSpPr>
        <p:grpSpPr>
          <a:xfrm>
            <a:off x="2715969" y="18198100"/>
            <a:ext cx="21808440" cy="7292969"/>
            <a:chOff x="11023962" y="13224003"/>
            <a:chExt cx="21826626" cy="5296256"/>
          </a:xfrm>
        </p:grpSpPr>
        <p:grpSp>
          <p:nvGrpSpPr>
            <p:cNvPr id="13" name="Group 12">
              <a:extLst>
                <a:ext uri="{FF2B5EF4-FFF2-40B4-BE49-F238E27FC236}">
                  <a16:creationId xmlns:a16="http://schemas.microsoft.com/office/drawing/2014/main" id="{40081B88-7C0C-4BA6-82D9-FB21C6AA7C7A}"/>
                </a:ext>
              </a:extLst>
            </p:cNvPr>
            <p:cNvGrpSpPr/>
            <p:nvPr/>
          </p:nvGrpSpPr>
          <p:grpSpPr>
            <a:xfrm>
              <a:off x="11023962" y="13224003"/>
              <a:ext cx="21808440" cy="5296253"/>
              <a:chOff x="11023962" y="11934495"/>
              <a:chExt cx="21808440" cy="6642437"/>
            </a:xfrm>
          </p:grpSpPr>
          <p:sp>
            <p:nvSpPr>
              <p:cNvPr id="17" name="Text Box 192">
                <a:extLst>
                  <a:ext uri="{FF2B5EF4-FFF2-40B4-BE49-F238E27FC236}">
                    <a16:creationId xmlns:a16="http://schemas.microsoft.com/office/drawing/2014/main" id="{95F1B6CA-63F0-4271-9F95-E4C00B1FE8BF}"/>
                  </a:ext>
                </a:extLst>
              </p:cNvPr>
              <p:cNvSpPr txBox="1">
                <a:spLocks noChangeArrowheads="1"/>
              </p:cNvSpPr>
              <p:nvPr/>
            </p:nvSpPr>
            <p:spPr bwMode="auto">
              <a:xfrm>
                <a:off x="11023962" y="12790059"/>
                <a:ext cx="21808440" cy="5786873"/>
              </a:xfrm>
              <a:prstGeom prst="rect">
                <a:avLst/>
              </a:prstGeom>
              <a:solidFill>
                <a:schemeClr val="bg1"/>
              </a:solidFill>
              <a:ln w="12700">
                <a:solidFill>
                  <a:schemeClr val="accent1">
                    <a:lumMod val="75000"/>
                  </a:schemeClr>
                </a:solidFill>
              </a:ln>
              <a:effectLst/>
            </p:spPr>
            <p:txBody>
              <a:bodyPr lIns="137137" tIns="137137" rIns="137137"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200" dirty="0">
                  <a:latin typeface="Calibri" pitchFamily="34" charset="0"/>
                </a:endParaRPr>
              </a:p>
            </p:txBody>
          </p:sp>
          <p:sp>
            <p:nvSpPr>
              <p:cNvPr id="18" name="Rectangle 17">
                <a:extLst>
                  <a:ext uri="{FF2B5EF4-FFF2-40B4-BE49-F238E27FC236}">
                    <a16:creationId xmlns:a16="http://schemas.microsoft.com/office/drawing/2014/main" id="{33E2B71F-2B70-485E-ADEC-22DE41ACF699}"/>
                  </a:ext>
                </a:extLst>
              </p:cNvPr>
              <p:cNvSpPr/>
              <p:nvPr/>
            </p:nvSpPr>
            <p:spPr>
              <a:xfrm>
                <a:off x="11023962" y="11934495"/>
                <a:ext cx="21808440" cy="855563"/>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Evaluation Metrics</a:t>
                </a:r>
              </a:p>
            </p:txBody>
          </p:sp>
        </p:grpSp>
        <p:sp>
          <p:nvSpPr>
            <p:cNvPr id="14" name="TextBox 13">
              <a:extLst>
                <a:ext uri="{FF2B5EF4-FFF2-40B4-BE49-F238E27FC236}">
                  <a16:creationId xmlns:a16="http://schemas.microsoft.com/office/drawing/2014/main" id="{3969430E-39CD-456D-BB2B-F313CC4B19DE}"/>
                </a:ext>
              </a:extLst>
            </p:cNvPr>
            <p:cNvSpPr txBox="1"/>
            <p:nvPr/>
          </p:nvSpPr>
          <p:spPr>
            <a:xfrm>
              <a:off x="11041379" y="14020800"/>
              <a:ext cx="10868618" cy="739741"/>
            </a:xfrm>
            <a:prstGeom prst="rect">
              <a:avLst/>
            </a:prstGeom>
            <a:noFill/>
          </p:spPr>
          <p:txBody>
            <a:bodyPr wrap="square" rtlCol="0">
              <a:noAutofit/>
            </a:bodyPr>
            <a:lstStyle/>
            <a:p>
              <a:pPr algn="ctr">
                <a:spcAft>
                  <a:spcPts val="1200"/>
                </a:spcAft>
              </a:pPr>
              <a:r>
                <a:rPr lang="en-US" sz="3200" b="1" dirty="0"/>
                <a:t>Latency 1:&gt;1</a:t>
              </a:r>
            </a:p>
          </p:txBody>
        </p:sp>
        <p:sp>
          <p:nvSpPr>
            <p:cNvPr id="15" name="TextBox 14">
              <a:extLst>
                <a:ext uri="{FF2B5EF4-FFF2-40B4-BE49-F238E27FC236}">
                  <a16:creationId xmlns:a16="http://schemas.microsoft.com/office/drawing/2014/main" id="{8265941B-DA8E-4DC3-8ECE-1FFFD4CACEFD}"/>
                </a:ext>
              </a:extLst>
            </p:cNvPr>
            <p:cNvSpPr txBox="1"/>
            <p:nvPr/>
          </p:nvSpPr>
          <p:spPr>
            <a:xfrm>
              <a:off x="21947230" y="14020800"/>
              <a:ext cx="10903358" cy="533400"/>
            </a:xfrm>
            <a:prstGeom prst="rect">
              <a:avLst/>
            </a:prstGeom>
            <a:noFill/>
          </p:spPr>
          <p:txBody>
            <a:bodyPr wrap="square" rtlCol="0">
              <a:noAutofit/>
            </a:bodyPr>
            <a:lstStyle/>
            <a:p>
              <a:pPr algn="ctr">
                <a:spcAft>
                  <a:spcPts val="1200"/>
                </a:spcAft>
              </a:pPr>
              <a:r>
                <a:rPr lang="en-US" sz="3200" b="1" dirty="0"/>
                <a:t>Distance Inefficiency</a:t>
              </a:r>
            </a:p>
          </p:txBody>
        </p:sp>
        <p:cxnSp>
          <p:nvCxnSpPr>
            <p:cNvPr id="16" name="Straight Connector 15">
              <a:extLst>
                <a:ext uri="{FF2B5EF4-FFF2-40B4-BE49-F238E27FC236}">
                  <a16:creationId xmlns:a16="http://schemas.microsoft.com/office/drawing/2014/main" id="{DA7B6A5C-DA50-4B48-94C9-A305A2FE0671}"/>
                </a:ext>
              </a:extLst>
            </p:cNvPr>
            <p:cNvCxnSpPr>
              <a:cxnSpLocks/>
            </p:cNvCxnSpPr>
            <p:nvPr/>
          </p:nvCxnSpPr>
          <p:spPr>
            <a:xfrm>
              <a:off x="22082176" y="13906177"/>
              <a:ext cx="0" cy="4614082"/>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7897A6-F176-4669-8AAC-13309A383E32}"/>
                  </a:ext>
                </a:extLst>
              </p:cNvPr>
              <p:cNvSpPr txBox="1"/>
              <p:nvPr/>
            </p:nvSpPr>
            <p:spPr>
              <a:xfrm>
                <a:off x="2938068" y="20161534"/>
                <a:ext cx="10846500" cy="5329533"/>
              </a:xfrm>
              <a:prstGeom prst="rect">
                <a:avLst/>
              </a:prstGeom>
              <a:noFill/>
            </p:spPr>
            <p:txBody>
              <a:bodyPr wrap="square" rtlCol="0">
                <a:noAutofit/>
              </a:bodyPr>
              <a:lstStyle/>
              <a:p>
                <a:pPr algn="ctr">
                  <a:spcAft>
                    <a:spcPts val="1200"/>
                  </a:spcAft>
                </a:pPr>
                <a:r>
                  <a:rPr lang="en-US" sz="3200" dirty="0"/>
                  <a:t>Definition: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𝑒𝑥𝑝𝑙𝑜𝑟𝑎𝑡𝑖𝑜𝑛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𝑡𝑖𝑚𝑒</m:t>
                        </m:r>
                      </m:num>
                      <m:den>
                        <m:r>
                          <a:rPr lang="en-US" sz="3200" b="0" i="1" smtClean="0">
                            <a:latin typeface="Cambria Math" panose="02040503050406030204" pitchFamily="18" charset="0"/>
                          </a:rPr>
                          <m:t>𝑒𝑥𝑝𝑙𝑜𝑖𝑡𝑎𝑡𝑖𝑜𝑛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𝑡𝑖𝑚𝑒</m:t>
                        </m:r>
                      </m:den>
                    </m:f>
                  </m:oMath>
                </a14:m>
                <a:endParaRPr lang="en-US" sz="3200" dirty="0"/>
              </a:p>
            </p:txBody>
          </p:sp>
        </mc:Choice>
        <mc:Fallback xmlns="">
          <p:sp>
            <p:nvSpPr>
              <p:cNvPr id="19" name="TextBox 18">
                <a:extLst>
                  <a:ext uri="{FF2B5EF4-FFF2-40B4-BE49-F238E27FC236}">
                    <a16:creationId xmlns:a16="http://schemas.microsoft.com/office/drawing/2014/main" id="{F97897A6-F176-4669-8AAC-13309A383E32}"/>
                  </a:ext>
                </a:extLst>
              </p:cNvPr>
              <p:cNvSpPr txBox="1">
                <a:spLocks noRot="1" noChangeAspect="1" noMove="1" noResize="1" noEditPoints="1" noAdjustHandles="1" noChangeArrowheads="1" noChangeShapeType="1" noTextEdit="1"/>
              </p:cNvSpPr>
              <p:nvPr/>
            </p:nvSpPr>
            <p:spPr>
              <a:xfrm>
                <a:off x="2938068" y="20161534"/>
                <a:ext cx="10846500" cy="5329533"/>
              </a:xfrm>
              <a:prstGeom prst="rect">
                <a:avLst/>
              </a:prstGeom>
              <a:blipFill>
                <a:blip r:embed="rId2"/>
                <a:stretch>
                  <a:fillRect/>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2F2D6ECB-291B-46E8-A3F8-8F550B01B635}"/>
              </a:ext>
            </a:extLst>
          </p:cNvPr>
          <p:cNvGrpSpPr/>
          <p:nvPr/>
        </p:nvGrpSpPr>
        <p:grpSpPr>
          <a:xfrm>
            <a:off x="27736800" y="2634008"/>
            <a:ext cx="10332720" cy="10821872"/>
            <a:chOff x="274319" y="9442756"/>
            <a:chExt cx="10332720" cy="10821872"/>
          </a:xfrm>
        </p:grpSpPr>
        <p:sp>
          <p:nvSpPr>
            <p:cNvPr id="24" name="Rectangle 23">
              <a:extLst>
                <a:ext uri="{FF2B5EF4-FFF2-40B4-BE49-F238E27FC236}">
                  <a16:creationId xmlns:a16="http://schemas.microsoft.com/office/drawing/2014/main" id="{F736BF32-E47A-4C3B-B033-4B6A0EA3A3F3}"/>
                </a:ext>
              </a:extLst>
            </p:cNvPr>
            <p:cNvSpPr/>
            <p:nvPr/>
          </p:nvSpPr>
          <p:spPr>
            <a:xfrm>
              <a:off x="274319" y="9442756"/>
              <a:ext cx="10332720"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Objective and Contributions</a:t>
              </a:r>
            </a:p>
          </p:txBody>
        </p:sp>
        <p:sp>
          <p:nvSpPr>
            <p:cNvPr id="25" name="Text Box 190">
              <a:extLst>
                <a:ext uri="{FF2B5EF4-FFF2-40B4-BE49-F238E27FC236}">
                  <a16:creationId xmlns:a16="http://schemas.microsoft.com/office/drawing/2014/main" id="{20EFD7A8-01AF-4844-B63B-E3480D1D45D8}"/>
                </a:ext>
              </a:extLst>
            </p:cNvPr>
            <p:cNvSpPr txBox="1">
              <a:spLocks noChangeArrowheads="1"/>
            </p:cNvSpPr>
            <p:nvPr/>
          </p:nvSpPr>
          <p:spPr bwMode="auto">
            <a:xfrm>
              <a:off x="274319" y="10123437"/>
              <a:ext cx="10332720" cy="10141191"/>
            </a:xfrm>
            <a:prstGeom prst="rect">
              <a:avLst/>
            </a:prstGeom>
            <a:solidFill>
              <a:schemeClr val="bg1"/>
            </a:solidFill>
            <a:ln w="12700">
              <a:solidFill>
                <a:schemeClr val="accent1">
                  <a:lumMod val="75000"/>
                </a:schemeClr>
              </a:solidFill>
            </a:ln>
            <a:effectLst/>
          </p:spPr>
          <p:txBody>
            <a:bodyPr wrap="square" lIns="347472" tIns="137137" rIns="429768" bIns="137137" anchor="t" anchorCtr="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114300" algn="just" eaLnBrk="1" hangingPunct="1">
                <a:spcAft>
                  <a:spcPts val="1800"/>
                </a:spcAft>
              </a:pPr>
              <a:r>
                <a:rPr lang="en-US" sz="3200" b="1" dirty="0">
                  <a:latin typeface="Calibri" pitchFamily="34" charset="0"/>
                </a:rPr>
                <a:t>We empirically analyze </a:t>
              </a:r>
              <a:r>
                <a:rPr lang="en-US" sz="3200" b="1" dirty="0" err="1">
                  <a:latin typeface="Calibri" pitchFamily="34" charset="0"/>
                </a:rPr>
                <a:t>Mirowski</a:t>
              </a:r>
              <a:r>
                <a:rPr lang="en-US" sz="3200" b="1" dirty="0">
                  <a:latin typeface="Calibri" pitchFamily="34" charset="0"/>
                </a:rPr>
                <a:t> et. </a:t>
              </a:r>
              <a:r>
                <a:rPr lang="en-US" sz="3200" b="1" dirty="0" err="1">
                  <a:latin typeface="Calibri" pitchFamily="34" charset="0"/>
                </a:rPr>
                <a:t>al’s</a:t>
              </a:r>
              <a:r>
                <a:rPr lang="en-US" sz="3200" b="1" dirty="0">
                  <a:latin typeface="Calibri" pitchFamily="34" charset="0"/>
                </a:rPr>
                <a:t> (2016) </a:t>
              </a:r>
              <a:br>
                <a:rPr lang="en-US" sz="3200" b="1" dirty="0">
                  <a:latin typeface="Calibri" pitchFamily="34" charset="0"/>
                </a:rPr>
              </a:br>
              <a:r>
                <a:rPr lang="en-US" sz="3200" b="1" dirty="0">
                  <a:latin typeface="Calibri" pitchFamily="34" charset="0"/>
                </a:rPr>
                <a:t>NAV-A3C-D1-D2-L deep reinforcement learning method for navigation across a wide variety of environments and starting conditions and discover that learned navigational abilities do not generalize to previously unseen environments.</a:t>
              </a:r>
            </a:p>
            <a:p>
              <a:pPr marL="457200" indent="-342900" algn="just" eaLnBrk="1" hangingPunct="1">
                <a:spcAft>
                  <a:spcPts val="1200"/>
                </a:spcAft>
                <a:buFont typeface="Arial" panose="020B0604020202020204" pitchFamily="34" charset="0"/>
                <a:buChar char="•"/>
              </a:pPr>
              <a:r>
                <a:rPr lang="en-US" sz="3200" dirty="0">
                  <a:latin typeface="Calibri" pitchFamily="34" charset="0"/>
                </a:rPr>
                <a:t>Motivations:</a:t>
              </a:r>
            </a:p>
            <a:p>
              <a:pPr marL="798513" lvl="1" indent="-342900" algn="just" eaLnBrk="1" hangingPunct="1">
                <a:spcAft>
                  <a:spcPts val="1200"/>
                </a:spcAft>
                <a:buFont typeface="Arial" panose="020B0604020202020204" pitchFamily="34" charset="0"/>
                <a:buChar char="•"/>
              </a:pPr>
              <a:r>
                <a:rPr lang="en-US" sz="3200" dirty="0">
                  <a:latin typeface="Calibri" pitchFamily="34" charset="0"/>
                </a:rPr>
                <a:t>DRL-based navigation methods have demonstrated strong performance in learning to find a goal in challenging environments.</a:t>
              </a:r>
            </a:p>
            <a:p>
              <a:pPr marL="798513" lvl="1" indent="-342900" algn="just" eaLnBrk="1" hangingPunct="1">
                <a:spcAft>
                  <a:spcPts val="1200"/>
                </a:spcAft>
                <a:buFont typeface="Arial" panose="020B0604020202020204" pitchFamily="34" charset="0"/>
                <a:buChar char="•"/>
              </a:pPr>
              <a:r>
                <a:rPr lang="en-US" sz="3200" dirty="0">
                  <a:latin typeface="Calibri" pitchFamily="34" charset="0"/>
                </a:rPr>
                <a:t>It is unknown whether agents thus trained are performing any path-planning or mapping in their navigation.</a:t>
              </a:r>
            </a:p>
            <a:p>
              <a:pPr marL="457200" indent="-342900" algn="just" eaLnBrk="1" hangingPunct="1">
                <a:spcAft>
                  <a:spcPts val="1200"/>
                </a:spcAft>
                <a:buFont typeface="Arial" panose="020B0604020202020204" pitchFamily="34" charset="0"/>
                <a:buChar char="•"/>
              </a:pPr>
              <a:r>
                <a:rPr lang="en-US" sz="3200" dirty="0">
                  <a:latin typeface="Calibri" pitchFamily="34" charset="0"/>
                </a:rPr>
                <a:t>Contributions:</a:t>
              </a:r>
            </a:p>
            <a:p>
              <a:pPr marL="798513" lvl="1" indent="-342900" algn="just" eaLnBrk="1" hangingPunct="1">
                <a:spcAft>
                  <a:spcPts val="1200"/>
                </a:spcAft>
                <a:buFont typeface="Arial" panose="020B0604020202020204" pitchFamily="34" charset="0"/>
                <a:buChar char="•"/>
              </a:pPr>
              <a:r>
                <a:rPr lang="en-US" sz="3200" dirty="0">
                  <a:latin typeface="Calibri" pitchFamily="34" charset="0"/>
                </a:rPr>
                <a:t>Empirical analysis of this method across a wide variety of environments and starting conditions. </a:t>
              </a:r>
            </a:p>
            <a:p>
              <a:pPr marL="798513" lvl="1" indent="-342900" algn="just" eaLnBrk="1" hangingPunct="1">
                <a:spcAft>
                  <a:spcPts val="1200"/>
                </a:spcAft>
                <a:buFont typeface="Arial" panose="020B0604020202020204" pitchFamily="34" charset="0"/>
                <a:buChar char="•"/>
              </a:pPr>
              <a:r>
                <a:rPr lang="en-US" sz="3200" dirty="0">
                  <a:latin typeface="Calibri" pitchFamily="34" charset="0"/>
                </a:rPr>
                <a:t>Empirical analysis of the performance of this method on previously unseen environments.</a:t>
              </a:r>
            </a:p>
          </p:txBody>
        </p:sp>
      </p:grpSp>
      <p:sp>
        <p:nvSpPr>
          <p:cNvPr id="26" name="Speech Bubble: Oval 25">
            <a:extLst>
              <a:ext uri="{FF2B5EF4-FFF2-40B4-BE49-F238E27FC236}">
                <a16:creationId xmlns:a16="http://schemas.microsoft.com/office/drawing/2014/main" id="{899BDD5D-19CD-44A4-9B0B-F2795626DD7A}"/>
              </a:ext>
            </a:extLst>
          </p:cNvPr>
          <p:cNvSpPr/>
          <p:nvPr/>
        </p:nvSpPr>
        <p:spPr>
          <a:xfrm>
            <a:off x="879323" y="18112"/>
            <a:ext cx="9884714" cy="3874275"/>
          </a:xfrm>
          <a:prstGeom prst="wedgeEllipseCallout">
            <a:avLst>
              <a:gd name="adj1" fmla="val 24209"/>
              <a:gd name="adj2" fmla="val 594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ctr">
              <a:buAutoNum type="arabicPeriod"/>
            </a:pPr>
            <a:r>
              <a:rPr lang="en-US" sz="2800" dirty="0"/>
              <a:t>Where is the Kitchen? (Mapping) </a:t>
            </a:r>
          </a:p>
          <a:p>
            <a:pPr marL="514350" indent="-514350" algn="ctr">
              <a:buAutoNum type="arabicPeriod"/>
            </a:pPr>
            <a:r>
              <a:rPr lang="en-US" sz="2800" dirty="0"/>
              <a:t>Where am I relative to Kitchen? (Localization) </a:t>
            </a:r>
          </a:p>
          <a:p>
            <a:pPr marL="514350" indent="-514350" algn="ctr">
              <a:buAutoNum type="arabicPeriod"/>
            </a:pPr>
            <a:r>
              <a:rPr lang="en-US" sz="2800" dirty="0"/>
              <a:t>What is the shortest path to Kitchen? (Path-planning) </a:t>
            </a:r>
          </a:p>
          <a:p>
            <a:pPr marL="514350" indent="-514350" algn="ctr">
              <a:buAutoNum type="arabicPeriod"/>
            </a:pPr>
            <a:r>
              <a:rPr lang="en-US" sz="2800" dirty="0"/>
              <a:t>How do I execute the shortest path? (Control)</a:t>
            </a:r>
          </a:p>
        </p:txBody>
      </p:sp>
      <p:grpSp>
        <p:nvGrpSpPr>
          <p:cNvPr id="27" name="Group 26">
            <a:extLst>
              <a:ext uri="{FF2B5EF4-FFF2-40B4-BE49-F238E27FC236}">
                <a16:creationId xmlns:a16="http://schemas.microsoft.com/office/drawing/2014/main" id="{162B5EC5-A27D-4F0C-88AB-DA29DAA53CE2}"/>
              </a:ext>
            </a:extLst>
          </p:cNvPr>
          <p:cNvGrpSpPr/>
          <p:nvPr/>
        </p:nvGrpSpPr>
        <p:grpSpPr>
          <a:xfrm>
            <a:off x="24968374" y="15836637"/>
            <a:ext cx="24328784" cy="15454956"/>
            <a:chOff x="293665" y="22098548"/>
            <a:chExt cx="24328784" cy="7824497"/>
          </a:xfrm>
        </p:grpSpPr>
        <p:sp>
          <p:nvSpPr>
            <p:cNvPr id="28" name="Rectangle 27">
              <a:extLst>
                <a:ext uri="{FF2B5EF4-FFF2-40B4-BE49-F238E27FC236}">
                  <a16:creationId xmlns:a16="http://schemas.microsoft.com/office/drawing/2014/main" id="{6C7BFF6D-7B26-4080-9ED1-E5C62FD61472}"/>
                </a:ext>
              </a:extLst>
            </p:cNvPr>
            <p:cNvSpPr/>
            <p:nvPr/>
          </p:nvSpPr>
          <p:spPr>
            <a:xfrm>
              <a:off x="14289729" y="25248175"/>
              <a:ext cx="10332720" cy="685800"/>
            </a:xfrm>
            <a:prstGeom prst="rect">
              <a:avLst/>
            </a:prstGeom>
            <a:solidFill>
              <a:srgbClr val="00274C"/>
            </a:solidFill>
            <a:ln w="12700"/>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accent3">
                      <a:lumMod val="20000"/>
                      <a:lumOff val="80000"/>
                    </a:schemeClr>
                  </a:solidFill>
                </a:rPr>
                <a:t>Problem Statement</a:t>
              </a:r>
            </a:p>
          </p:txBody>
        </p:sp>
        <p:sp>
          <p:nvSpPr>
            <p:cNvPr id="29" name="Text Box 190">
              <a:extLst>
                <a:ext uri="{FF2B5EF4-FFF2-40B4-BE49-F238E27FC236}">
                  <a16:creationId xmlns:a16="http://schemas.microsoft.com/office/drawing/2014/main" id="{699E92ED-055C-46E6-9B8F-D5057DA771D2}"/>
                </a:ext>
              </a:extLst>
            </p:cNvPr>
            <p:cNvSpPr txBox="1">
              <a:spLocks noChangeArrowheads="1"/>
            </p:cNvSpPr>
            <p:nvPr/>
          </p:nvSpPr>
          <p:spPr bwMode="auto">
            <a:xfrm>
              <a:off x="293665" y="22098548"/>
              <a:ext cx="10332720" cy="7824497"/>
            </a:xfrm>
            <a:prstGeom prst="rect">
              <a:avLst/>
            </a:prstGeom>
            <a:solidFill>
              <a:schemeClr val="bg1"/>
            </a:solidFill>
            <a:ln w="12700">
              <a:solidFill>
                <a:schemeClr val="accent1">
                  <a:lumMod val="75000"/>
                </a:schemeClr>
              </a:solidFill>
            </a:ln>
            <a:effectLst/>
          </p:spPr>
          <p:txBody>
            <a:bodyPr wrap="square" lIns="457200" tIns="137137" rIns="457200" bIns="137137">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lvl="0" algn="just" eaLnBrk="1" hangingPunct="1">
                <a:spcAft>
                  <a:spcPts val="1200"/>
                </a:spcAft>
              </a:pPr>
              <a:r>
                <a:rPr lang="en-US" sz="3200" dirty="0">
                  <a:solidFill>
                    <a:prstClr val="black"/>
                  </a:solidFill>
                  <a:latin typeface="Calibri"/>
                </a:rPr>
                <a:t>In recent years, </a:t>
              </a:r>
              <a:r>
                <a:rPr lang="en-US" sz="3200" b="1" dirty="0">
                  <a:solidFill>
                    <a:prstClr val="black"/>
                  </a:solidFill>
                  <a:latin typeface="Calibri"/>
                </a:rPr>
                <a:t>deep reinforcement learning </a:t>
              </a:r>
              <a:r>
                <a:rPr lang="en-US" sz="3200" dirty="0">
                  <a:solidFill>
                    <a:prstClr val="black"/>
                  </a:solidFill>
                  <a:latin typeface="Calibri"/>
                </a:rPr>
                <a:t>for navigation has arisen as a potential alternative to SLAM methods. Unlike SLAM, it combines the tasks of </a:t>
              </a:r>
              <a:r>
                <a:rPr lang="en-US" sz="3200" b="1" dirty="0">
                  <a:solidFill>
                    <a:prstClr val="black"/>
                  </a:solidFill>
                  <a:latin typeface="Calibri"/>
                </a:rPr>
                <a:t>exploration</a:t>
              </a:r>
              <a:r>
                <a:rPr lang="en-US" sz="3200" dirty="0">
                  <a:solidFill>
                    <a:prstClr val="black"/>
                  </a:solidFill>
                  <a:latin typeface="Calibri"/>
                </a:rPr>
                <a:t> and </a:t>
              </a:r>
              <a:r>
                <a:rPr lang="en-US" sz="3200" b="1" dirty="0">
                  <a:solidFill>
                    <a:prstClr val="black"/>
                  </a:solidFill>
                  <a:latin typeface="Calibri"/>
                </a:rPr>
                <a:t>mapping </a:t>
              </a:r>
              <a:r>
                <a:rPr lang="en-US" sz="3200" dirty="0">
                  <a:solidFill>
                    <a:prstClr val="black"/>
                  </a:solidFill>
                  <a:latin typeface="Calibri"/>
                </a:rPr>
                <a:t>in to a single learning framework. </a:t>
              </a:r>
            </a:p>
            <a:p>
              <a:pPr lvl="0" algn="just" eaLnBrk="1" hangingPunct="1">
                <a:spcAft>
                  <a:spcPts val="1200"/>
                </a:spcAft>
              </a:pPr>
              <a:r>
                <a:rPr lang="en-US" sz="3200" dirty="0">
                  <a:solidFill>
                    <a:prstClr val="black"/>
                  </a:solidFill>
                  <a:latin typeface="Calibri"/>
                </a:rPr>
                <a:t>Agents are trained on pure vision based monocular input. The model utilized is a modified version of the </a:t>
              </a:r>
              <a:r>
                <a:rPr lang="en-US" sz="3200" b="1" dirty="0">
                  <a:solidFill>
                    <a:prstClr val="black"/>
                  </a:solidFill>
                  <a:latin typeface="Calibri"/>
                </a:rPr>
                <a:t>NAV-A3C-D1-D2-L</a:t>
              </a:r>
              <a:r>
                <a:rPr lang="en-US" sz="3200" dirty="0">
                  <a:solidFill>
                    <a:prstClr val="black"/>
                  </a:solidFill>
                  <a:latin typeface="Calibri"/>
                </a:rPr>
                <a:t> architecture.</a:t>
              </a:r>
            </a:p>
          </p:txBody>
        </p:sp>
      </p:grpSp>
      <p:pic>
        <p:nvPicPr>
          <p:cNvPr id="32" name="Graphic 31">
            <a:extLst>
              <a:ext uri="{FF2B5EF4-FFF2-40B4-BE49-F238E27FC236}">
                <a16:creationId xmlns:a16="http://schemas.microsoft.com/office/drawing/2014/main" id="{8D7AA9AF-5E3D-4740-82C2-5481E410AA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48904" y="10506372"/>
            <a:ext cx="7338834" cy="4540750"/>
          </a:xfrm>
          <a:prstGeom prst="rect">
            <a:avLst/>
          </a:prstGeom>
        </p:spPr>
      </p:pic>
      <p:sp>
        <p:nvSpPr>
          <p:cNvPr id="33" name="TextBox 32">
            <a:extLst>
              <a:ext uri="{FF2B5EF4-FFF2-40B4-BE49-F238E27FC236}">
                <a16:creationId xmlns:a16="http://schemas.microsoft.com/office/drawing/2014/main" id="{ABEC4964-EE58-4722-8306-336F5721D008}"/>
              </a:ext>
            </a:extLst>
          </p:cNvPr>
          <p:cNvSpPr txBox="1"/>
          <p:nvPr/>
        </p:nvSpPr>
        <p:spPr>
          <a:xfrm>
            <a:off x="19221526" y="15836637"/>
            <a:ext cx="7768710" cy="10127915"/>
          </a:xfrm>
          <a:prstGeom prst="rect">
            <a:avLst/>
          </a:prstGeom>
          <a:noFill/>
        </p:spPr>
        <p:txBody>
          <a:bodyPr wrap="square" rtlCol="0">
            <a:noAutofit/>
          </a:bodyPr>
          <a:lstStyle/>
          <a:p>
            <a:pPr algn="ctr"/>
            <a:r>
              <a:rPr lang="en-US" sz="3200" b="1" dirty="0">
                <a:latin typeface="Calibri" pitchFamily="34" charset="0"/>
              </a:rPr>
              <a:t>Separated Training/Testing Sets (Random Maps)</a:t>
            </a:r>
            <a:r>
              <a:rPr lang="en-US" sz="3200" dirty="0">
                <a:latin typeface="Calibri" pitchFamily="34" charset="0"/>
              </a:rPr>
              <a:t>:</a:t>
            </a:r>
          </a:p>
          <a:p>
            <a:pPr marL="457200" indent="-457200">
              <a:buFont typeface="Arial" panose="020B0604020202020204" pitchFamily="34" charset="0"/>
              <a:buChar char="•"/>
            </a:pPr>
            <a:r>
              <a:rPr lang="en-US" sz="3200" dirty="0">
                <a:latin typeface="Calibri" pitchFamily="34" charset="0"/>
              </a:rPr>
              <a:t>Agents are trained on increasing subsets {1, 10, 100, 500, 1000} of the training set and tested on the testing set.</a:t>
            </a:r>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br>
              <a:rPr lang="en-US" sz="3200" dirty="0"/>
            </a:br>
            <a:endParaRPr lang="en-US" sz="3200" dirty="0"/>
          </a:p>
          <a:p>
            <a:pPr marL="457200" indent="-457200">
              <a:buFont typeface="Arial" panose="020B0604020202020204" pitchFamily="34" charset="0"/>
              <a:buChar char="•"/>
            </a:pPr>
            <a:r>
              <a:rPr lang="en-US" sz="3200" dirty="0">
                <a:latin typeface="Calibri" pitchFamily="34" charset="0"/>
              </a:rPr>
              <a:t>The experiments analyze whether these learned navigational abilities extend to unknown environments.</a:t>
            </a:r>
            <a:endParaRPr lang="en-US" sz="3200" dirty="0"/>
          </a:p>
        </p:txBody>
      </p:sp>
      <p:sp>
        <p:nvSpPr>
          <p:cNvPr id="34" name="TextBox 33">
            <a:extLst>
              <a:ext uri="{FF2B5EF4-FFF2-40B4-BE49-F238E27FC236}">
                <a16:creationId xmlns:a16="http://schemas.microsoft.com/office/drawing/2014/main" id="{CE777F4F-BB1C-4623-98A6-9276B07F749B}"/>
              </a:ext>
            </a:extLst>
          </p:cNvPr>
          <p:cNvSpPr txBox="1"/>
          <p:nvPr/>
        </p:nvSpPr>
        <p:spPr>
          <a:xfrm>
            <a:off x="11516692" y="13733234"/>
            <a:ext cx="7902886" cy="9776516"/>
          </a:xfrm>
          <a:prstGeom prst="rect">
            <a:avLst/>
          </a:prstGeom>
          <a:noFill/>
        </p:spPr>
        <p:txBody>
          <a:bodyPr wrap="square" rtlCol="0">
            <a:noAutofit/>
          </a:bodyPr>
          <a:lstStyle/>
          <a:p>
            <a:pPr algn="ctr"/>
            <a:r>
              <a:rPr lang="en-US" sz="3200" b="1" dirty="0">
                <a:latin typeface="Calibri" pitchFamily="34" charset="0"/>
              </a:rPr>
              <a:t>Coincident Training/Testing Sets (Static Maps)</a:t>
            </a:r>
            <a:r>
              <a:rPr lang="en-US" sz="3200" dirty="0">
                <a:latin typeface="Calibri" pitchFamily="34" charset="0"/>
              </a:rPr>
              <a:t>:</a:t>
            </a:r>
          </a:p>
          <a:p>
            <a:pPr marL="457200" indent="-457200">
              <a:buFont typeface="Arial" panose="020B0604020202020204" pitchFamily="34" charset="0"/>
              <a:buChar char="•"/>
            </a:pPr>
            <a:r>
              <a:rPr lang="en-US" sz="3200" dirty="0">
                <a:latin typeface="Calibri" pitchFamily="34" charset="0"/>
              </a:rPr>
              <a:t>10 maps are randomly selected from the training set.</a:t>
            </a:r>
          </a:p>
          <a:p>
            <a:pPr marL="457200" indent="-457200">
              <a:buFont typeface="Arial" panose="020B0604020202020204" pitchFamily="34" charset="0"/>
              <a:buChar char="•"/>
            </a:pPr>
            <a:r>
              <a:rPr lang="en-US" sz="3200" dirty="0">
                <a:latin typeface="Calibri" pitchFamily="34" charset="0"/>
              </a:rPr>
              <a:t>Agents are trained and tested on the same map under differing starting conditions:</a:t>
            </a:r>
            <a:br>
              <a:rPr lang="en-US" sz="3200" dirty="0">
                <a:latin typeface="Calibri" pitchFamily="34" charset="0"/>
              </a:rPr>
            </a:br>
            <a:endParaRPr lang="en-US" sz="3200" dirty="0">
              <a:latin typeface="Calibri" pitchFamily="34" charset="0"/>
            </a:endParaRPr>
          </a:p>
          <a:p>
            <a:pPr marL="798513" lvl="1" indent="-342900" algn="just">
              <a:spcAft>
                <a:spcPts val="1200"/>
              </a:spcAft>
              <a:buFont typeface="Arial" panose="020B0604020202020204" pitchFamily="34" charset="0"/>
              <a:buChar char="•"/>
            </a:pPr>
            <a:r>
              <a:rPr lang="en-US" sz="3200" i="1" dirty="0">
                <a:latin typeface="Calibri" pitchFamily="34" charset="0"/>
              </a:rPr>
              <a:t>static goal, static spawn</a:t>
            </a:r>
          </a:p>
          <a:p>
            <a:pPr marL="798513" lvl="1" indent="-342900" algn="just">
              <a:spcAft>
                <a:spcPts val="1200"/>
              </a:spcAft>
              <a:buFont typeface="Arial" panose="020B0604020202020204" pitchFamily="34" charset="0"/>
              <a:buChar char="•"/>
            </a:pPr>
            <a:r>
              <a:rPr lang="en-US" sz="3200" i="1" dirty="0">
                <a:latin typeface="Calibri" pitchFamily="34" charset="0"/>
              </a:rPr>
              <a:t>static goal, random spawn</a:t>
            </a:r>
          </a:p>
          <a:p>
            <a:pPr marL="798513" lvl="1" indent="-342900" algn="just">
              <a:spcAft>
                <a:spcPts val="1200"/>
              </a:spcAft>
              <a:buFont typeface="Arial" panose="020B0604020202020204" pitchFamily="34" charset="0"/>
              <a:buChar char="•"/>
            </a:pPr>
            <a:endParaRPr lang="en-US" sz="3200" i="1" dirty="0">
              <a:latin typeface="Calibri" pitchFamily="34" charset="0"/>
            </a:endParaRPr>
          </a:p>
          <a:p>
            <a:pPr marL="798513" lvl="1" indent="-342900" algn="just">
              <a:spcAft>
                <a:spcPts val="1200"/>
              </a:spcAft>
              <a:buFont typeface="Arial" panose="020B0604020202020204" pitchFamily="34" charset="0"/>
              <a:buChar char="•"/>
            </a:pPr>
            <a:endParaRPr lang="en-US" sz="3200" i="1" dirty="0">
              <a:latin typeface="Calibri" pitchFamily="34" charset="0"/>
            </a:endParaRPr>
          </a:p>
          <a:p>
            <a:pPr marL="798513" lvl="1" indent="-342900" algn="just">
              <a:spcAft>
                <a:spcPts val="1200"/>
              </a:spcAft>
              <a:buFont typeface="Arial" panose="020B0604020202020204" pitchFamily="34" charset="0"/>
              <a:buChar char="•"/>
            </a:pPr>
            <a:endParaRPr lang="en-US" sz="3200" i="1" dirty="0">
              <a:latin typeface="Calibri" pitchFamily="34" charset="0"/>
            </a:endParaRPr>
          </a:p>
          <a:p>
            <a:pPr marL="455613" lvl="1" algn="just">
              <a:spcAft>
                <a:spcPts val="1200"/>
              </a:spcAft>
            </a:pPr>
            <a:br>
              <a:rPr lang="en-US" sz="3200" i="1" dirty="0">
                <a:latin typeface="Calibri" pitchFamily="34" charset="0"/>
              </a:rPr>
            </a:br>
            <a:endParaRPr lang="en-US" sz="3200" i="1" dirty="0">
              <a:latin typeface="Calibri" pitchFamily="34" charset="0"/>
            </a:endParaRPr>
          </a:p>
          <a:p>
            <a:pPr marL="457200" indent="-457200">
              <a:buFont typeface="Arial" panose="020B0604020202020204" pitchFamily="34" charset="0"/>
              <a:buChar char="•"/>
            </a:pPr>
            <a:r>
              <a:rPr lang="en-US" sz="3200" dirty="0">
                <a:latin typeface="Calibri" pitchFamily="34" charset="0"/>
              </a:rPr>
              <a:t>The experiments analyze how well agent’s can remember and </a:t>
            </a:r>
            <a:r>
              <a:rPr lang="en-US" sz="3200" b="1" dirty="0">
                <a:latin typeface="Calibri" pitchFamily="34" charset="0"/>
              </a:rPr>
              <a:t>exploit</a:t>
            </a:r>
            <a:r>
              <a:rPr lang="en-US" sz="3200" dirty="0">
                <a:latin typeface="Calibri" pitchFamily="34" charset="0"/>
              </a:rPr>
              <a:t> goal location information in explored  environments</a:t>
            </a:r>
          </a:p>
        </p:txBody>
      </p:sp>
      <p:sp>
        <p:nvSpPr>
          <p:cNvPr id="35" name="TextBox 34">
            <a:extLst>
              <a:ext uri="{FF2B5EF4-FFF2-40B4-BE49-F238E27FC236}">
                <a16:creationId xmlns:a16="http://schemas.microsoft.com/office/drawing/2014/main" id="{5C872299-3635-45AB-9A83-3751245E8356}"/>
              </a:ext>
            </a:extLst>
          </p:cNvPr>
          <p:cNvSpPr txBox="1"/>
          <p:nvPr/>
        </p:nvSpPr>
        <p:spPr>
          <a:xfrm>
            <a:off x="15115142" y="16847689"/>
            <a:ext cx="4396676" cy="1905685"/>
          </a:xfrm>
          <a:prstGeom prst="rect">
            <a:avLst/>
          </a:prstGeom>
          <a:noFill/>
        </p:spPr>
        <p:txBody>
          <a:bodyPr wrap="square" rtlCol="0">
            <a:noAutofit/>
          </a:bodyPr>
          <a:lstStyle/>
          <a:p>
            <a:pPr marL="798513" lvl="1" indent="-342900" algn="just">
              <a:spcAft>
                <a:spcPts val="1200"/>
              </a:spcAft>
              <a:buFont typeface="Arial" panose="020B0604020202020204" pitchFamily="34" charset="0"/>
              <a:buChar char="•"/>
            </a:pPr>
            <a:r>
              <a:rPr lang="en-US" sz="3200" i="1" dirty="0">
                <a:latin typeface="Calibri" pitchFamily="34" charset="0"/>
              </a:rPr>
              <a:t>random goal, static spawn</a:t>
            </a:r>
            <a:endParaRPr lang="en-US" sz="3200" dirty="0">
              <a:latin typeface="Calibri" pitchFamily="34" charset="0"/>
            </a:endParaRPr>
          </a:p>
          <a:p>
            <a:pPr marL="798513" lvl="1" indent="-342900" algn="just">
              <a:spcAft>
                <a:spcPts val="1200"/>
              </a:spcAft>
              <a:buFont typeface="Arial" panose="020B0604020202020204" pitchFamily="34" charset="0"/>
              <a:buChar char="•"/>
            </a:pPr>
            <a:r>
              <a:rPr lang="en-US" sz="3200" i="1" dirty="0">
                <a:latin typeface="Calibri" pitchFamily="34" charset="0"/>
              </a:rPr>
              <a:t>random goal, random spawn</a:t>
            </a:r>
            <a:endParaRPr lang="en-US" sz="3200" dirty="0">
              <a:latin typeface="Calibri" pitchFamily="34" charset="0"/>
            </a:endParaRPr>
          </a:p>
          <a:p>
            <a:pPr>
              <a:spcAft>
                <a:spcPts val="1200"/>
              </a:spcAft>
            </a:pPr>
            <a:endParaRPr lang="en-US" sz="3200" dirty="0"/>
          </a:p>
        </p:txBody>
      </p:sp>
    </p:spTree>
    <p:extLst>
      <p:ext uri="{BB962C8B-B14F-4D97-AF65-F5344CB8AC3E}">
        <p14:creationId xmlns:p14="http://schemas.microsoft.com/office/powerpoint/2010/main" val="269050100"/>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00274D"/>
      </a:dk2>
      <a:lt2>
        <a:srgbClr val="EEECE1"/>
      </a:lt2>
      <a:accent1>
        <a:srgbClr val="244061"/>
      </a:accent1>
      <a:accent2>
        <a:srgbClr val="C0504D"/>
      </a:accent2>
      <a:accent3>
        <a:srgbClr val="242424"/>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spcAft>
            <a:spcPts val="1200"/>
          </a:spcAft>
          <a:defRPr sz="320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TM03090430[[fn=Banded]]</Template>
  <TotalTime>5601</TotalTime>
  <Words>1592</Words>
  <Application>Microsoft Office PowerPoint</Application>
  <PresentationFormat>Custom</PresentationFormat>
  <Paragraphs>105</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Courier New</vt:lpstr>
      <vt:lpstr>High Tower Text</vt:lpstr>
      <vt:lpstr>Office Theme</vt:lpstr>
      <vt:lpstr>PowerPoint Presentation</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Szeto</dc:creator>
  <dc:description>Quality poster printing
www.genigraphics.com
1-800-790-4001</dc:description>
  <cp:lastModifiedBy>shurjo</cp:lastModifiedBy>
  <cp:revision>493</cp:revision>
  <cp:lastPrinted>2013-02-12T02:21:55Z</cp:lastPrinted>
  <dcterms:created xsi:type="dcterms:W3CDTF">2013-02-10T21:14:48Z</dcterms:created>
  <dcterms:modified xsi:type="dcterms:W3CDTF">2017-11-07T21:34:08Z</dcterms:modified>
</cp:coreProperties>
</file>